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0" r:id="rId4"/>
    <p:sldMasterId id="2147483675" r:id="rId5"/>
    <p:sldMasterId id="2147483712" r:id="rId6"/>
    <p:sldMasterId id="2147483764" r:id="rId7"/>
    <p:sldMasterId id="2147483817" r:id="rId8"/>
    <p:sldMasterId id="2147483835" r:id="rId9"/>
  </p:sldMasterIdLst>
  <p:notesMasterIdLst>
    <p:notesMasterId r:id="rId24"/>
  </p:notesMasterIdLst>
  <p:sldIdLst>
    <p:sldId id="2147479552" r:id="rId10"/>
    <p:sldId id="2147479568" r:id="rId11"/>
    <p:sldId id="2147479569" r:id="rId12"/>
    <p:sldId id="2147479573" r:id="rId13"/>
    <p:sldId id="2147482514" r:id="rId14"/>
    <p:sldId id="2147479572" r:id="rId15"/>
    <p:sldId id="2147479574" r:id="rId16"/>
    <p:sldId id="2147482521" r:id="rId17"/>
    <p:sldId id="2147482515" r:id="rId18"/>
    <p:sldId id="2147479580" r:id="rId19"/>
    <p:sldId id="2147479582" r:id="rId20"/>
    <p:sldId id="2147479584" r:id="rId21"/>
    <p:sldId id="2147479585" r:id="rId22"/>
    <p:sldId id="214748252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 admin" id="{5FAF8CE4-3F09-4363-B182-E1BF5901DCA8}">
          <p14:sldIdLst/>
        </p14:section>
        <p14:section name="Introduction" id="{F9B9D363-4004-4DAE-8C2A-E466D418BAFB}">
          <p14:sldIdLst>
            <p14:sldId id="2147479552"/>
          </p14:sldIdLst>
        </p14:section>
        <p14:section name="How to use Copilot Chat" id="{23E2E914-E79A-4F5E-AEFB-F07D9F1B9F3B}">
          <p14:sldIdLst>
            <p14:sldId id="2147479568"/>
            <p14:sldId id="2147479569"/>
            <p14:sldId id="2147479573"/>
            <p14:sldId id="2147482514"/>
            <p14:sldId id="2147479572"/>
            <p14:sldId id="2147479574"/>
            <p14:sldId id="2147482521"/>
            <p14:sldId id="2147482515"/>
          </p14:sldIdLst>
        </p14:section>
        <p14:section name="Prompt examples" id="{8D348066-8EC8-4049-A3B6-A5D6851CA219}">
          <p14:sldIdLst>
            <p14:sldId id="2147479580"/>
            <p14:sldId id="2147479582"/>
          </p14:sldIdLst>
        </p14:section>
        <p14:section name="Additional resources" id="{06CAEA35-0244-44A4-82CE-5D1C803C2D99}">
          <p14:sldIdLst>
            <p14:sldId id="2147479584"/>
            <p14:sldId id="2147479585"/>
            <p14:sldId id="2147482520"/>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C1"/>
    <a:srgbClr val="FFFFFF"/>
    <a:srgbClr val="FFCCCC"/>
    <a:srgbClr val="0078D4"/>
    <a:srgbClr val="000000"/>
    <a:srgbClr val="030303"/>
    <a:srgbClr val="3579CF"/>
    <a:srgbClr val="5DB3FA"/>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20" y="474"/>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16745-969E-49A4-B9C4-1A0CE8DBA346}"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11712-67D3-8C9C-6E8A-188F5FBC1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06C9C-DAE6-8238-7D7B-B9009AF1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06980-7E3B-E016-1DF8-7A1A76E2286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B55D7FF-9C38-2CE0-96B7-3501F0A9246F}"/>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43E4D865-3471-CF1E-3150-F54C8502E7A3}"/>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EFEAC81-AD1E-432F-E93F-B7B2FEF9ACDE}"/>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072DC8-D49D-432C-9D46-A7718B5F5490}"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6/24/2025 8:53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C7F5F1B1-C9EA-E074-1808-9BBBD58F95F6}"/>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452579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2843E-4E3F-4539-8169-3BC120CDD5F2}" type="slidenum">
              <a:rPr lang="en-US" smtClean="0"/>
              <a:t>5</a:t>
            </a:fld>
            <a:endParaRPr lang="en-US"/>
          </a:p>
        </p:txBody>
      </p:sp>
    </p:spTree>
    <p:extLst>
      <p:ext uri="{BB962C8B-B14F-4D97-AF65-F5344CB8AC3E}">
        <p14:creationId xmlns:p14="http://schemas.microsoft.com/office/powerpoint/2010/main" val="2068094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2.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png"/><Relationship Id="rId1" Type="http://schemas.openxmlformats.org/officeDocument/2006/relationships/slideMaster" Target="../slideMasters/slideMaster6.xml"/><Relationship Id="rId4" Type="http://schemas.openxmlformats.org/officeDocument/2006/relationships/image" Target="../media/image5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6.xml"/><Relationship Id="rId4" Type="http://schemas.openxmlformats.org/officeDocument/2006/relationships/image" Target="../media/image5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62.png"/><Relationship Id="rId5" Type="http://schemas.openxmlformats.org/officeDocument/2006/relationships/image" Target="../media/image53.jpeg"/><Relationship Id="rId4" Type="http://schemas.microsoft.com/office/2007/relationships/hdphoto" Target="../media/hdphoto1.wdp"/></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6.xml"/><Relationship Id="rId4" Type="http://schemas.openxmlformats.org/officeDocument/2006/relationships/image" Target="../media/image70.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6.xml"/><Relationship Id="rId5" Type="http://schemas.openxmlformats.org/officeDocument/2006/relationships/image" Target="../media/image74.jpeg"/><Relationship Id="rId4" Type="http://schemas.openxmlformats.org/officeDocument/2006/relationships/image" Target="../media/image7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6.xml"/><Relationship Id="rId4" Type="http://schemas.openxmlformats.org/officeDocument/2006/relationships/image" Target="../media/image7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6.xml"/><Relationship Id="rId5" Type="http://schemas.openxmlformats.org/officeDocument/2006/relationships/image" Target="../media/image83.jpeg"/><Relationship Id="rId4" Type="http://schemas.openxmlformats.org/officeDocument/2006/relationships/image" Target="../media/image8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Master" Target="../slideMasters/slideMaster6.xml"/><Relationship Id="rId4" Type="http://schemas.openxmlformats.org/officeDocument/2006/relationships/image" Target="../media/image91.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Master" Target="../slideMasters/slideMaster6.xml"/><Relationship Id="rId5" Type="http://schemas.openxmlformats.org/officeDocument/2006/relationships/image" Target="../media/image92.jpeg"/><Relationship Id="rId4" Type="http://schemas.openxmlformats.org/officeDocument/2006/relationships/image" Target="../media/image9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Master" Target="../slideMasters/slideMaster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Master" Target="../slideMasters/slideMaster6.xml"/><Relationship Id="rId4" Type="http://schemas.openxmlformats.org/officeDocument/2006/relationships/image" Target="../media/image115.sv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Master" Target="../slideMasters/slideMaster6.xml"/><Relationship Id="rId5" Type="http://schemas.openxmlformats.org/officeDocument/2006/relationships/image" Target="../media/image120.svg"/><Relationship Id="rId4" Type="http://schemas.openxmlformats.org/officeDocument/2006/relationships/image" Target="../media/image1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56452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813456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31264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E249-2157-87E4-2372-23741BCE9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C04F8E-D90D-F3F1-AAB3-3DDFC966E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B48A0B-FB67-D7E6-471A-E288D591F7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58D049-656F-E2E3-5B1C-4B535FAC0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F0C16-8108-4969-9D9A-E595B05C6B56}"/>
              </a:ext>
            </a:extLst>
          </p:cNvPr>
          <p:cNvSpPr>
            <a:spLocks noGrp="1"/>
          </p:cNvSpPr>
          <p:nvPr>
            <p:ph type="sldNum" sz="quarter" idx="12"/>
          </p:nvPr>
        </p:nvSpPr>
        <p:spPr/>
        <p:txBody>
          <a:bodyPr/>
          <a:lstStyle/>
          <a:p>
            <a:fld id="{20B03EEB-45D1-4D71-AF9A-A0D151DA89A6}" type="slidenum">
              <a:rPr lang="en-US" smtClean="0"/>
              <a:t>‹#›</a:t>
            </a:fld>
            <a:endParaRPr lang="en-US"/>
          </a:p>
        </p:txBody>
      </p:sp>
    </p:spTree>
    <p:extLst>
      <p:ext uri="{BB962C8B-B14F-4D97-AF65-F5344CB8AC3E}">
        <p14:creationId xmlns:p14="http://schemas.microsoft.com/office/powerpoint/2010/main" val="25984397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F593-2256-F595-CDB2-80003C057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A3DEE-B047-0A7B-FA64-165B226D39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C078-6578-DA2D-C579-245C3C06EC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33E82C-2492-E163-3520-7887807FB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2A761-761A-BB65-3C8C-1770E12DD89B}"/>
              </a:ext>
            </a:extLst>
          </p:cNvPr>
          <p:cNvSpPr>
            <a:spLocks noGrp="1"/>
          </p:cNvSpPr>
          <p:nvPr>
            <p:ph type="sldNum" sz="quarter" idx="12"/>
          </p:nvPr>
        </p:nvSpPr>
        <p:spPr/>
        <p:txBody>
          <a:bodyPr/>
          <a:lstStyle/>
          <a:p>
            <a:fld id="{3A4A8E3A-ED2C-44BD-8929-38B01DF89A8F}" type="slidenum">
              <a:rPr lang="en-US" smtClean="0"/>
              <a:t>‹#›</a:t>
            </a:fld>
            <a:endParaRPr lang="en-US"/>
          </a:p>
        </p:txBody>
      </p:sp>
    </p:spTree>
    <p:extLst>
      <p:ext uri="{BB962C8B-B14F-4D97-AF65-F5344CB8AC3E}">
        <p14:creationId xmlns:p14="http://schemas.microsoft.com/office/powerpoint/2010/main" val="1113617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25000"/>
          </a:blip>
          <a:srcRect l="10595" t="987" r="10595"/>
          <a:stretch/>
        </p:blipFill>
        <p:spPr>
          <a:xfrm>
            <a:off x="0" y="978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69530" y="464534"/>
            <a:ext cx="11275385" cy="794111"/>
          </a:xfrm>
        </p:spPr>
        <p:txBody>
          <a:bodyPr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82394" y="1678412"/>
            <a:ext cx="4632793" cy="4541413"/>
          </a:xfrm>
        </p:spPr>
        <p:txBody>
          <a:bodyPr>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panose="020B0502040204020203" pitchFamily="34" charset="0"/>
                <a:ea typeface="+mn-ea"/>
                <a:cs typeface="Segoe UI" panose="020B0502040204020203" pitchFamily="34" charset="0"/>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a:r>
              <a:rPr lang="en-US"/>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a:lstStyle/>
          <a:p>
            <a:fld id="{82025FD3-CB00-4DDA-8EA6-596EAD039989}" type="datetimeFigureOut">
              <a:rPr lang="en-US" smtClean="0"/>
              <a:t>6/24/2025</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a:lstStyle/>
          <a:p>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a:lstStyle/>
          <a:p>
            <a:endParaRPr lang="en-US"/>
          </a:p>
        </p:txBody>
      </p:sp>
    </p:spTree>
    <p:extLst>
      <p:ext uri="{BB962C8B-B14F-4D97-AF65-F5344CB8AC3E}">
        <p14:creationId xmlns:p14="http://schemas.microsoft.com/office/powerpoint/2010/main" val="408369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34705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981460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981272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150530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53003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739255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96898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5387935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22882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015776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05979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91189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27214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279549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3110575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02677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249949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6/24/2025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1991228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752197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4029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782919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21778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997170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359514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5608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87509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378719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603044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443242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3511494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565124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22561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48086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022900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2369561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903978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9196924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2515850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83477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93164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598516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77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02602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841116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62810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89612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85306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171499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50101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8770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35946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37492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47314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48092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7241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0643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03245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653444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907262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1095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667848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132130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45945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982772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554C0C64-764B-0FC9-BBF8-11EA9702B6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585788"/>
            <a:ext cx="1812544" cy="292608"/>
          </a:xfrm>
          <a:prstGeom prst="rect">
            <a:avLst/>
          </a:prstGeom>
        </p:spPr>
      </p:pic>
    </p:spTree>
    <p:extLst>
      <p:ext uri="{BB962C8B-B14F-4D97-AF65-F5344CB8AC3E}">
        <p14:creationId xmlns:p14="http://schemas.microsoft.com/office/powerpoint/2010/main" val="4198588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523697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715529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24163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45957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94913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673155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7614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79724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9841479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83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776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8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4455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696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00730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154321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336417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714453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70593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68111662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71247080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253683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0336578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2750753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68" userDrawn="1">
          <p15:clr>
            <a:srgbClr val="A4A3A4"/>
          </p15:clr>
        </p15:guide>
        <p15:guide id="7" pos="962">
          <p15:clr>
            <a:srgbClr val="A4A3A4"/>
          </p15:clr>
        </p15:guide>
        <p15:guide id="8" pos="1368" userDrawn="1">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553998"/>
          </a:xfrm>
          <a:noFill/>
        </p:spPr>
        <p:txBody>
          <a:bodyPr wrap="square" lIns="0" tIns="0" rIns="0" bIns="0" rtlCol="0" anchor="t" anchorCtr="0">
            <a:spAutoFit/>
          </a:bodyPr>
          <a:lstStyle>
            <a:lvl1pPr marL="0" algn="ctr"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marL="0" marR="0" lvl="0" indent="0" algn="ctr" defTabSz="914367" fontAlgn="auto">
              <a:lnSpc>
                <a:spcPct val="90000"/>
              </a:lnSpc>
              <a:spcBef>
                <a:spcPts val="40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40187725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0 2.59259E-6 L 0 0.03588 " pathEditMode="relative" rAng="0" ptsTypes="AA">
                                      <p:cBhvr>
                                        <p:cTn id="9" dur="700" spd="-100000" fill="hold"/>
                                        <p:tgtEl>
                                          <p:spTgt spid="7"/>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a:prstGeom prst="rect">
            <a:avLst/>
          </a:prstGeo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a:prstGeom prst="rect">
            <a:avLst/>
          </a:prstGeo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a:prstGeom prst="rect">
            <a:avLst/>
          </a:prstGeo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a:prstGeom prst="rect">
            <a:avLst/>
          </a:prstGeo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664797"/>
          </a:xfrm>
          <a:noFill/>
        </p:spPr>
        <p:txBody>
          <a:bodyPr wrap="square" lIns="0" tIns="0" rIns="0" bIns="0" rtlCol="0" anchor="t" anchorCtr="0">
            <a:spAutoFit/>
          </a:bodyPr>
          <a:lstStyle>
            <a:lvl1pPr marL="0" algn="l" defTabSz="932742" rtl="0" eaLnBrk="1" latinLnBrk="0" hangingPunct="1">
              <a:lnSpc>
                <a:spcPct val="90000"/>
              </a:lnSpc>
              <a:spcBef>
                <a:spcPct val="0"/>
              </a:spcBef>
              <a:buNone/>
              <a:defRPr lang="en-US" sz="4800" b="0" i="0" kern="1200" cap="none" spc="-50" baseline="0" dirty="0">
                <a:ln w="3175">
                  <a:noFill/>
                </a:ln>
                <a:solidFill>
                  <a:schemeClr val="tx1"/>
                </a:solidFill>
                <a:effectLst/>
                <a:latin typeface="Segoe UI Light" panose="020B0502040204020203" pitchFamily="34" charset="0"/>
                <a:ea typeface="+mn-ea"/>
                <a:cs typeface="Segoe UI Light" panose="020B0502040204020203" pitchFamily="34" charset="0"/>
              </a:defRPr>
            </a:lvl1pPr>
          </a:lstStyle>
          <a:p>
            <a:pPr marL="0" marR="0" lvl="0" indent="0" algn="ctr" defTabSz="914367" fontAlgn="auto">
              <a:lnSpc>
                <a:spcPct val="90000"/>
              </a:lnSpc>
              <a:spcBef>
                <a:spcPts val="40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2505692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553998"/>
          </a:xfrm>
          <a:prstGeom prst="rect">
            <a:avLst/>
          </a:prstGeom>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553998"/>
          </a:xfrm>
          <a:prstGeom prst="rect">
            <a:avLst/>
          </a:prstGeo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a:prstGeom prst="rect">
            <a:avLst/>
          </a:prstGeo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a:prstGeom prst="rect">
            <a:avLst/>
          </a:prstGeo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8976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4423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225B6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398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479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0303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788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563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333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217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34076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2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232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6884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4333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217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8487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80144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8375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93798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48957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887601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641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71808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707022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53703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30084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6279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72951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84311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44211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35563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5396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2894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1346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2627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5218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06008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9530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3768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0349562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60969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121268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50402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969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73802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a:r>
              <a:rPr lang="en-US"/>
              <a:t>Speaker name</a:t>
            </a:r>
          </a:p>
        </p:txBody>
      </p:sp>
    </p:spTree>
    <p:extLst>
      <p:ext uri="{BB962C8B-B14F-4D97-AF65-F5344CB8AC3E}">
        <p14:creationId xmlns:p14="http://schemas.microsoft.com/office/powerpoint/2010/main" val="2756918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86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46937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319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37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2">
    <p:bg>
      <p:bgPr>
        <a:solidFill>
          <a:srgbClr val="B9D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75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B9DCD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rgbClr val="000000"/>
                </a:solidFill>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084F82DE-4BC1-CD7E-11BA-5CD56F84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1657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5179315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mall title - half pag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2444489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theme" Target="../theme/theme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image" Target="../media/image14.sv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51" Type="http://schemas.openxmlformats.org/officeDocument/2006/relationships/image" Target="../media/image13.png"/><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image" Target="../media/image1.emf"/><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theme" Target="../theme/theme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8" Type="http://schemas.openxmlformats.org/officeDocument/2006/relationships/slideLayout" Target="../slideLayouts/slideLayout107.xml"/><Relationship Id="rId3"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theme" Target="../theme/theme5.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image" Target="../media/image14.sv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image" Target="../media/image13.png"/><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79.xml"/><Relationship Id="rId21" Type="http://schemas.openxmlformats.org/officeDocument/2006/relationships/slideLayout" Target="../slideLayouts/slideLayout174.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63" Type="http://schemas.openxmlformats.org/officeDocument/2006/relationships/slideLayout" Target="../slideLayouts/slideLayout216.xml"/><Relationship Id="rId68" Type="http://schemas.openxmlformats.org/officeDocument/2006/relationships/slideLayout" Target="../slideLayouts/slideLayout221.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9" Type="http://schemas.openxmlformats.org/officeDocument/2006/relationships/slideLayout" Target="../slideLayouts/slideLayout182.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53" Type="http://schemas.openxmlformats.org/officeDocument/2006/relationships/slideLayout" Target="../slideLayouts/slideLayout206.xml"/><Relationship Id="rId58" Type="http://schemas.openxmlformats.org/officeDocument/2006/relationships/slideLayout" Target="../slideLayouts/slideLayout211.xml"/><Relationship Id="rId66" Type="http://schemas.openxmlformats.org/officeDocument/2006/relationships/slideLayout" Target="../slideLayouts/slideLayout219.xml"/><Relationship Id="rId5" Type="http://schemas.openxmlformats.org/officeDocument/2006/relationships/slideLayout" Target="../slideLayouts/slideLayout158.xml"/><Relationship Id="rId61" Type="http://schemas.openxmlformats.org/officeDocument/2006/relationships/slideLayout" Target="../slideLayouts/slideLayout214.xml"/><Relationship Id="rId19" Type="http://schemas.openxmlformats.org/officeDocument/2006/relationships/slideLayout" Target="../slideLayouts/slideLayout17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56" Type="http://schemas.openxmlformats.org/officeDocument/2006/relationships/slideLayout" Target="../slideLayouts/slideLayout209.xml"/><Relationship Id="rId64" Type="http://schemas.openxmlformats.org/officeDocument/2006/relationships/slideLayout" Target="../slideLayouts/slideLayout217.xml"/><Relationship Id="rId69" Type="http://schemas.openxmlformats.org/officeDocument/2006/relationships/slideLayout" Target="../slideLayouts/slideLayout222.xml"/><Relationship Id="rId8" Type="http://schemas.openxmlformats.org/officeDocument/2006/relationships/slideLayout" Target="../slideLayouts/slideLayout161.xml"/><Relationship Id="rId51" Type="http://schemas.openxmlformats.org/officeDocument/2006/relationships/slideLayout" Target="../slideLayouts/slideLayout204.xml"/><Relationship Id="rId72" Type="http://schemas.openxmlformats.org/officeDocument/2006/relationships/image" Target="../media/image13.png"/><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59" Type="http://schemas.openxmlformats.org/officeDocument/2006/relationships/slideLayout" Target="../slideLayouts/slideLayout212.xml"/><Relationship Id="rId67" Type="http://schemas.openxmlformats.org/officeDocument/2006/relationships/slideLayout" Target="../slideLayouts/slideLayout220.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54" Type="http://schemas.openxmlformats.org/officeDocument/2006/relationships/slideLayout" Target="../slideLayouts/slideLayout207.xml"/><Relationship Id="rId62" Type="http://schemas.openxmlformats.org/officeDocument/2006/relationships/slideLayout" Target="../slideLayouts/slideLayout215.xml"/><Relationship Id="rId70" Type="http://schemas.openxmlformats.org/officeDocument/2006/relationships/slideLayout" Target="../slideLayouts/slideLayout22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slideLayout" Target="../slideLayouts/slideLayout202.xml"/><Relationship Id="rId57" Type="http://schemas.openxmlformats.org/officeDocument/2006/relationships/slideLayout" Target="../slideLayouts/slideLayout210.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52" Type="http://schemas.openxmlformats.org/officeDocument/2006/relationships/slideLayout" Target="../slideLayouts/slideLayout205.xml"/><Relationship Id="rId60" Type="http://schemas.openxmlformats.org/officeDocument/2006/relationships/slideLayout" Target="../slideLayouts/slideLayout213.xml"/><Relationship Id="rId65" Type="http://schemas.openxmlformats.org/officeDocument/2006/relationships/slideLayout" Target="../slideLayouts/slideLayout218.xml"/><Relationship Id="rId73" Type="http://schemas.openxmlformats.org/officeDocument/2006/relationships/image" Target="../media/image14.svg"/><Relationship Id="rId4" Type="http://schemas.openxmlformats.org/officeDocument/2006/relationships/slideLayout" Target="../slideLayouts/slideLayout157.xml"/><Relationship Id="rId9" Type="http://schemas.openxmlformats.org/officeDocument/2006/relationships/slideLayout" Target="../slideLayouts/slideLayout162.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9" Type="http://schemas.openxmlformats.org/officeDocument/2006/relationships/slideLayout" Target="../slideLayouts/slideLayout192.xml"/><Relationship Id="rId34" Type="http://schemas.openxmlformats.org/officeDocument/2006/relationships/slideLayout" Target="../slideLayouts/slideLayout187.xml"/><Relationship Id="rId50" Type="http://schemas.openxmlformats.org/officeDocument/2006/relationships/slideLayout" Target="../slideLayouts/slideLayout203.xml"/><Relationship Id="rId55" Type="http://schemas.openxmlformats.org/officeDocument/2006/relationships/slideLayout" Target="../slideLayouts/slideLayout208.xml"/><Relationship Id="rId7" Type="http://schemas.openxmlformats.org/officeDocument/2006/relationships/slideLayout" Target="../slideLayouts/slideLayout160.xml"/><Relationship Id="rId7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53582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userDrawn="1">
          <p15:clr>
            <a:srgbClr val="C35EA4"/>
          </p15:clr>
        </p15:guide>
        <p15:guide id="17" pos="7392" userDrawn="1">
          <p15:clr>
            <a:srgbClr val="C35EA4"/>
          </p15:clr>
        </p15:guide>
        <p15:guide id="25" orient="horz" pos="792" userDrawn="1">
          <p15:clr>
            <a:srgbClr val="C35EA4"/>
          </p15:clr>
        </p15:guide>
        <p15:guide id="26" orient="horz" pos="1200" userDrawn="1">
          <p15:clr>
            <a:srgbClr val="C35EA4"/>
          </p15:clr>
        </p15:guide>
        <p15:guide id="27" orient="horz" pos="288" userDrawn="1">
          <p15:clr>
            <a:srgbClr val="A4A3A4"/>
          </p15:clr>
        </p15:guide>
        <p15:guide id="28" pos="360" userDrawn="1">
          <p15:clr>
            <a:srgbClr val="A4A3A4"/>
          </p15:clr>
        </p15:guide>
        <p15:guide id="29" orient="horz" pos="3840" userDrawn="1">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107602"/>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1104694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3878472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 id="2147483886" r:id="rId51"/>
    <p:sldLayoutId id="2147483887" r:id="rId52"/>
    <p:sldLayoutId id="2147483888" r:id="rId53"/>
    <p:sldLayoutId id="2147483889" r:id="rId54"/>
    <p:sldLayoutId id="2147483890" r:id="rId55"/>
    <p:sldLayoutId id="2147483891" r:id="rId56"/>
    <p:sldLayoutId id="2147483892" r:id="rId57"/>
    <p:sldLayoutId id="2147483893" r:id="rId58"/>
    <p:sldLayoutId id="2147483894" r:id="rId59"/>
    <p:sldLayoutId id="2147483895" r:id="rId60"/>
    <p:sldLayoutId id="2147483896" r:id="rId61"/>
    <p:sldLayoutId id="2147483897" r:id="rId62"/>
    <p:sldLayoutId id="2147483898" r:id="rId63"/>
    <p:sldLayoutId id="2147483899" r:id="rId64"/>
    <p:sldLayoutId id="2147483900" r:id="rId65"/>
    <p:sldLayoutId id="2147483901" r:id="rId66"/>
    <p:sldLayoutId id="2147483902" r:id="rId67"/>
    <p:sldLayoutId id="2147483903" r:id="rId68"/>
    <p:sldLayoutId id="2147483904" r:id="rId69"/>
    <p:sldLayoutId id="2147483905" r:id="rId7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5.xml"/></Relationships>
</file>

<file path=ppt/slides/_rels/slide10.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eGtZbUpqWldFNE5pMDNaVGxqTFRRd056a3RZV1V4WlMxbVlqQTFaVEF3TkRaaE56UjhaVzR0ZFhNJTNkIiwic2NlbmFyaW8iOiJzaGFyZUxpbmsiLCJwcm9wZXJ0aWVzIjp7InByb21wdFNvdXJjZSI6Im1pY3Jvc29mdCIsImNsaWNrVGltZXN0YW1wIjoiMjAyNC0xMS0yMlQyMTozNTowOS4zNDNaIn0sImNoYXRUeXBlIjoid29yayIsInZlcnNpb24iOjEuMX0" TargetMode="External"/><Relationship Id="rId3" Type="http://schemas.openxmlformats.org/officeDocument/2006/relationships/hyperlink" Target="https://www.microsoft365.com/chat/entity1-d870f6cd-4aa5-4d42-9626-ab690c041429/eyJpZCI6IlRXbGpjbTl6YjJaMFZqSjhhSFIwY0hNNkx5OXpkV0p6ZEhKaGRHVXRjMlJtTFdsdWRDNXZabVpwWTJVdVkyOXRMM3hrZFcxdGVYdzJPVFl4WWpabE1TMDBaV0UyTFRSallXWXRPREUzTWkxallqVTVZMk0zTmpRME1qTjhaVzR0ZFhNJTNkIiwic2NlbmFyaW8iOiJzaGFyZUxpbmsiLCJwcm9wZXJ0aWVzIjp7InByb21wdFNvdXJjZSI6Im1pY3Jvc29mdCIsImNsaWNrVGltZXN0YW1wIjoiMjAyNC0xMS0yMlQyMTo0MTowNC4wNzRaIn0sImNoYXRUeXBlIjoid29yayIsInZlcnNpb24iOjEuMX0" TargetMode="External"/><Relationship Id="rId7" Type="http://schemas.openxmlformats.org/officeDocument/2006/relationships/hyperlink" Target="https://www.microsoft365.com/chat/entity1-d870f6cd-4aa5-4d42-9626-ab690c041429/eyJpZCI6IlRXbGpjbTl6YjJaMFZqSjhhSFIwY0hNNkx5OXpkV0p6ZEhKaGRHVXRjMlJtTFdsdWRDNXZabVpwWTJVdVkyOXRMM3hrZFcxdGVYdzJaV0UwWldGaU1pMDNNRFE1TFRRNFpUUXRPV1EwTUMwek5qVXdOakZqWlRkbU1ESjhaVzR0ZFhNJTNkIiwic2NlbmFyaW8iOiJzaGFyZUxpbmsiLCJwcm9wZXJ0aWVzIjp7InByb21wdFNvdXJjZSI6Im1pY3Jvc29mdCIsImNsaWNrVGltZXN0YW1wIjoiMjAyNC0xMS0yMlQyMTo0MTo1OS45NTJaIn0sImNoYXRUeXBlIjoid29yayIsInZlcnNpb24iOjEuMX0" TargetMode="External"/><Relationship Id="rId2" Type="http://schemas.openxmlformats.org/officeDocument/2006/relationships/hyperlink" Target="https://www.microsoft365.com/chat/entity1-d870f6cd-4aa5-4d42-9626-ab690c041429/eyJ0eXBlIjoiUGxhaW5UZXh0IiwidGV4dCI6IkhvdyBjYW4gSSBldmFsdWF0ZSBhbiBpbnRlcnZpZXcgY2FuZGlkYXRlJ3Mgc29mdCBza2lsbHM_Iiwic291cmNlIjoiQ29waWxvdExhYiIsInNob3VsZFN1Ym1pdCI6ZmFsc2V9" TargetMode="External"/><Relationship Id="rId1" Type="http://schemas.openxmlformats.org/officeDocument/2006/relationships/slideLayout" Target="../slideLayouts/slideLayout211.xml"/><Relationship Id="rId6" Type="http://schemas.openxmlformats.org/officeDocument/2006/relationships/hyperlink" Target="https://www.microsoft365.com/chat/entity1-d870f6cd-4aa5-4d42-9626-ab690c041429/eyJ0eXBlIjoiUGxhaW5UZXh0IiwidGV4dCI6IkhvdyBoYXZlIHdvcmxkIGxpdGVyYWN5IHJhdGVzIGNoYW5nZWQgaW4gdGhlIHBhc3QgMzAgeWVhcnM_Iiwic291cmNlIjoiQ29waWxvdExhYiIsInNob3VsZFN1Ym1pdCI6ZmFsc2V9"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dzRaV1pqT1RSbFl5MWpNVGRrTFRSaU1XTXRPR1l4TkMwM05EazROVE01WkRObVpHWjhaVzR0ZFhNJTNkIiwic2NlbmFyaW8iOiJzaGFyZUxpbmsiLCJwcm9wZXJ0aWVzIjp7InByb21wdFNvdXJjZSI6Im1pY3Jvc29mdCIsImNsaWNrVGltZXN0YW1wIjoiMjAyNC0xMS0yMlQyMTozNDoyNy45OTJ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dzJOamc1WXpVM1pTMDFNVEprTFRRMU16VXRPV016WkMxbFpqRXdNMk5rT0dJd1lqRjhaVzR0ZFhNJTNkIiwic2NlbmFyaW8iOiJzaGFyZUxpbmsiLCJwcm9wZXJ0aWVzIjp7InByb21wdFNvdXJjZSI6Im1pY3Jvc29mdCIsImNsaWNrVGltZXN0YW1wIjoiMjAyNC0xMS0yMlQyMTozOToxMC45MTF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eGlOamd3TUdJMFpTMDFZemRpTFRRd01ETXRPRFV4WlMwMU56QXhaRGszT0RkbU1HTjhaVzR0ZFhNJTNkIiwic2NlbmFyaW8iOiJzaGFyZUxpbmsiLCJwcm9wZXJ0aWVzIjp7InByb21wdFNvdXJjZSI6Im1pY3Jvc29mdCIsImNsaWNrVGltZXN0YW1wIjoiMjAyNC0xMS0yMlQyMTozNzoyMi44MDVaIn0sImNoYXRUeXBlIjoid29yayIsInZlcnNpb24iOjEuMX0" TargetMode="External"/><Relationship Id="rId4" Type="http://schemas.openxmlformats.org/officeDocument/2006/relationships/hyperlink" Target="https://www.microsoft365.com/chat/entity1-d870f6cd-4aa5-4d42-9626-ab690c041429/eyJpZCI6IlRXbGpjbTl6YjJaMFZqSjhhSFIwY0hNNkx5OXpkV0p6ZEhKaGRHVXRjMlJtTFdsdWRDNXZabVpwWTJVdVkyOXRMM3hrZFcxdGVYd3daR1JtTTJKallpMDVOamN6TFRSbFlqVXRZVE5sTUMwMU5HRTNNV1ZqT0RBNVpHSjhaVzR0ZFhNJTNkIiwic2NlbmFyaW8iOiJzaGFyZUxpbmsiLCJwcm9wZXJ0aWVzIjp7InByb21wdFNvdXJjZSI6Im1pY3Jvc29mdCIsImNsaWNrVGltZXN0YW1wIjoiMjAyNC0xMS0yMlQyMTozNzo0MC40NzZaIn0sImNoYXRUeXBlIjoid29yayIsInZlcnNpb24iOjEuM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zNaRGRpWW1ZNU9TMDROakkyTFRSaU1Ua3RPREZqTUMwNVpHTmhOVE16WXpGak1XUjhaVzR0ZFhNJTNkIiwic2NlbmFyaW8iOiJzaGFyZUxpbmsiLCJwcm9wZXJ0aWVzIjp7InByb21wdFNvdXJjZSI6Im1pY3Jvc29mdCIsImNsaWNrVGltZXN0YW1wIjoiMjAyNC0xMS0yMlQyMTozNzowNS44MzJaIn0sImNoYXRUeXBlIjoid29yayIsInZlcnNpb24iOjEuMX0"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dzJZVEJoT0dJd05pMWxNRGxrTFRRMFlqY3RZVFF5WXkxaVpqSXdOR1EwWm1ZMk1qUjhaVzR0ZFhNJTNkIiwic2NlbmFyaW8iOiJzaGFyZUxpbmsiLCJwcm9wZXJ0aWVzIjp7InByb21wdFNvdXJjZSI6Im1pY3Jvc29mdCIsImNsaWNrVGltZXN0YW1wIjoiMjAyNC0xMS0yMlQyMTo0NDo1NS42NDhaIn0sImNoYXRUeXBlIjoid29yayIsInZlcnNpb24iOjEuMX0" TargetMode="External"/><Relationship Id="rId13" Type="http://schemas.openxmlformats.org/officeDocument/2006/relationships/hyperlink" Target="https://www.microsoft365.com/chat/entity1-d870f6cd-4aa5-4d42-9626-ab690c041429/eyJpZCI6IlRXbGpjbTl6YjJaMFZqSjhhSFIwY0hNNkx5OXpkV0p6ZEhKaGRHVXRjMlJtTFdsdWRDNXZabVpwWTJVdVkyOXRMM3hrZFcxdGVYdzVaR1kzTjJJNU1TMDJNVFpoTFRReVptRXRZbUl3WWkwME9UVmhNREZqT0daaE1EWjhaVzR0ZFhNJTNkIiwic2NlbmFyaW8iOiJzaGFyZUxpbmsiLCJwcm9wZXJ0aWVzIjp7InByb21wdFNvdXJjZSI6Im1pY3Jvc29mdCIsImNsaWNrVGltZXN0YW1wIjoiMjAyNC0xMS0yMlQyMTo1Mjo0Ny4wNzhaIn0sImNoYXRUeXBlIjoid29yayIsInZlcnNpb24iOjEuMX0" TargetMode="External"/><Relationship Id="rId3" Type="http://schemas.openxmlformats.org/officeDocument/2006/relationships/hyperlink" Target="https://www.microsoft365.com/chat/entity1-d870f6cd-4aa5-4d42-9626-ab690c041429/eyJ0eXBlIjoiUGxhaW5UZXh0IiwidGV4dCI6IldyaXRlIHNvbWUgZnVubnkgT3V0IG9mIE9mZmljZSBlbWFpbCByZXNwb25zZXMgdG8gdXNlIHdoaWxlIEknbSBvbiB2YWNhdGlvbiBmcm9tIFtEZWMgMTUtIDI3XS4gQWxzbyBpbmNsdWRlIHN0ZXBzIGZvciBob3cgdG8gc2V0IHRoaXMgaW4gT3V0bG9vay4iLCJzb3VyY2UiOiJDb3BpbG90TGFiIiwic2hvdWxkU3VibWl0IjpmYWxzZX0" TargetMode="External"/><Relationship Id="rId7" Type="http://schemas.openxmlformats.org/officeDocument/2006/relationships/hyperlink" Target="https://www.microsoft365.com/chat/entity1-d870f6cd-4aa5-4d42-9626-ab690c041429/eyJpZCI6IlRXbGpjbTl6YjJaMFZqSjhhSFIwY0hNNkx5OXpkV0p6ZEhKaGRHVXRjMlJtTFdsdWRDNXZabVpwWTJVdVkyOXRMM3hrZFcxdGVYeG1ZekpoWW1FMU5pMWtPV05sTFRRM05tUXRPRFV5WkMwd1pHVXhPRFkwTkRFNU56UjhaVzR0ZFhNJTNkIiwic2NlbmFyaW8iOiJzaGFyZUxpbmsiLCJwcm9wZXJ0aWVzIjp7InByb21wdFNvdXJjZSI6Im1pY3Jvc29mdCIsImNsaWNrVGltZXN0YW1wIjoiMjAyNC0xMS0yMlQyMTo0NDozMy4wODlaIn0sImNoYXRUeXBlIjoid29yayIsInZlcnNpb24iOjEuMX0" TargetMode="External"/><Relationship Id="rId12" Type="http://schemas.openxmlformats.org/officeDocument/2006/relationships/hyperlink" Target="https://www.microsoft365.com/chat/entity1-d870f6cd-4aa5-4d42-9626-ab690c041429/eyJpZCI6IlRXbGpjbTl6YjJaMFZqSjhhSFIwY0hNNkx5OXpkV0p6ZEhKaGRHVXRjMlJtTFdsdWRDNXZabVpwWTJVdVkyOXRMM3hrZFcxdGVYd3pPV015WW1Sak15MDJORGMxTFRReVptTXRZVGRpTUMxaE1XTmpPR1JpTmpoa01qWjhaVzR0ZFhNJTNkIiwic2NlbmFyaW8iOiJzaGFyZUxpbmsiLCJwcm9wZXJ0aWVzIjp7InByb21wdFNvdXJjZSI6Im1pY3Jvc29mdCIsImNsaWNrVGltZXN0YW1wIjoiMjAyNC0xMS0yMlQyMTo1MzozMC4wNzlaIn0sImNoYXRUeXBlIjoid29yayIsInZlcnNpb24iOjEuMX0" TargetMode="External"/><Relationship Id="rId2" Type="http://schemas.openxmlformats.org/officeDocument/2006/relationships/hyperlink" Target="https://www.microsoft365.com/chat/entity1-d870f6cd-4aa5-4d42-9626-ab690c041429/eyJpZCI6IlRXbGpjbTl6YjJaMFZqSjhhSFIwY0hNNkx5OXpkV0p6ZEhKaGRHVXRjMlJtTFdsdWRDNXZabVpwWTJVdVkyOXRMM3hrZFcxdGVYdzVObUppTXpjMllTMDVNV1V4TFRSbFl6VXRZVFV3TlMxaFpqZGlNVE16WlRka01HVjhaVzR0ZFhNJTNkIiwic2NlbmFyaW8iOiJzaGFyZUxpbmsiLCJwcm9wZXJ0aWVzIjp7InByb21wdFNvdXJjZSI6Im1pY3Jvc29mdCIsImNsaWNrVGltZXN0YW1wIjoiMjAyNC0xMS0yMlQyMTo0Mzo1OS4xNTNaIn0sImNoYXRUeXBlIjoid29yayIsInZlcnNpb24iOjEuMX0" TargetMode="External"/><Relationship Id="rId1" Type="http://schemas.openxmlformats.org/officeDocument/2006/relationships/slideLayout" Target="../slideLayouts/slideLayout211.xml"/><Relationship Id="rId6" Type="http://schemas.openxmlformats.org/officeDocument/2006/relationships/hyperlink" Target="https://www.microsoft365.com/chat/entity1-d870f6cd-4aa5-4d42-9626-ab690c041429/eyJ0eXBlIjoiUGxhaW5UZXh0IiwidGV4dCI6IkNyZWF0ZSBhIGxpbmUgY2hhcnQgc2hvd2luZyB0aGUgcmVsYXRpb25zaGlwIGJldHdlZW4gaW5mbGF0aW9uIHJhdGVzIGFuZCBpbnRlcmVzdCByYXRlcyBvdmVyIHRoZSBsYXN0IDIwIHllYXJzLiIsInNvdXJjZSI6IkNvcGlsb3RMYWIiLCJzaG91bGRTdWJtaXQiOmZhbHNlfQ"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eGtNbU5sTXpVeVppMDRaVE5sTFRRd1lUSXRPRFl4Tmkxak9UVXlZbUl4T0RNeU1UQjhaVzR0ZFhNJTNkIiwic2NlbmFyaW8iOiJzaGFyZUxpbmsiLCJwcm9wZXJ0aWVzIjp7InByb21wdFNvdXJjZSI6Im1pY3Jvc29mdCIsImNsaWNrVGltZXN0YW1wIjoiMjAyNC0xMS0yMlQyMTo1MzowMS4xNDh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eGtaREU0WVRneE5pMHpOREJsTFRSak5tSXRPV1ZrWXkxbU5ETTVPVEExTVRFeE1tRjhaVzR0ZFhNJTNkIiwic2NlbmFyaW8iOiJzaGFyZUxpbmsiLCJwcm9wZXJ0aWVzIjp7InByb21wdFNvdXJjZSI6Im1pY3Jvc29mdCIsImNsaWNrVGltZXN0YW1wIjoiMjAyNC0xMS0yMlQyMTo0NTozNi4wMzB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dzFObVZpTW1NeE5DMHlPVGc0TFRRMVptVXRZV0V5TkMwNVlqa3daREkwTXpJNFpEaDhaVzR0ZFhNJTNkIiwic2NlbmFyaW8iOiJzaGFyZUxpbmsiLCJwcm9wZXJ0aWVzIjp7InByb21wdFNvdXJjZSI6Im1pY3Jvc29mdCIsImNsaWNrVGltZXN0YW1wIjoiMjAyNC0xMS0yMlQyMTo1MjoxMS4xNDZaIn0sImNoYXRUeXBlIjoid29yayIsInZlcnNpb24iOjEuMX0" TargetMode="External"/><Relationship Id="rId4" Type="http://schemas.openxmlformats.org/officeDocument/2006/relationships/hyperlink" Target="https://www.microsoft365.com/chat/entity1-d870f6cd-4aa5-4d42-9626-ab690c041429/eyJ0eXBlIjoiUGxhaW5UZXh0IiwidGV4dCI6Ik9yZ2FuaXplIHRoZSB3b3JsZCdzIG1vc3QgdmFsdWFibGUgY29tcGFuaWVzIGludG8gYSB0YWJsZS4iLCJzb3VyY2UiOiJDb3BpbG90TGFiIiwic2hvdWxkU3VibWl0IjpmYWxzZ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3lORFZtTVRBME5TMDROR05oTFRRMVlqWXRZakppWmkxbU5UQmlPRGd5TmpOaE1EaDhaVzR0ZFhNJTNkIiwic2NlbmFyaW8iOiJzaGFyZUxpbmsiLCJwcm9wZXJ0aWVzIjp7InByb21wdFNvdXJjZSI6Im1pY3Jvc29mdCIsImNsaWNrVGltZXN0YW1wIjoiMjAyNC0xMS0yMlQyMTo1MjozMS4xMzZaIn0sImNoYXRUeXBlIjoid29yayIsInZlcnNpb24iOjEuMX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image" Target="../media/image150.png"/><Relationship Id="rId1" Type="http://schemas.openxmlformats.org/officeDocument/2006/relationships/slideLayout" Target="../slideLayouts/slideLayout211.xml"/></Relationships>
</file>

<file path=ppt/slides/_rels/slide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svg"/><Relationship Id="rId2" Type="http://schemas.openxmlformats.org/officeDocument/2006/relationships/hyperlink" Target="https://m365copilot.com/" TargetMode="External"/><Relationship Id="rId1" Type="http://schemas.openxmlformats.org/officeDocument/2006/relationships/slideLayout" Target="../slideLayouts/slideLayout21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svg"/><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image" Target="../media/image131.png"/><Relationship Id="rId1" Type="http://schemas.openxmlformats.org/officeDocument/2006/relationships/slideLayout" Target="../slideLayouts/slideLayout211.xml"/></Relationships>
</file>

<file path=ppt/slides/_rels/slide4.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11.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 Id="rId9" Type="http://schemas.openxmlformats.org/officeDocument/2006/relationships/image" Target="../media/image1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1.xml"/></Relationships>
</file>

<file path=ppt/slides/_rels/slide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11.xml"/></Relationships>
</file>

<file path=ppt/slides/_rels/slide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11.xml"/></Relationships>
</file>

<file path=ppt/slides/_rels/slide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m365copilot.com/" TargetMode="External"/><Relationship Id="rId7" Type="http://schemas.openxmlformats.org/officeDocument/2006/relationships/image" Target="../media/image130.png"/><Relationship Id="rId2" Type="http://schemas.openxmlformats.org/officeDocument/2006/relationships/hyperlink" Target="https://techcommunity.microsoft.com/t5/copilot-for-microsoft-365/updates-to-microsoft-copilot-to-bring-enterprise-data-protection/ba-p/4217152" TargetMode="External"/><Relationship Id="rId1" Type="http://schemas.openxmlformats.org/officeDocument/2006/relationships/slideLayout" Target="../slideLayouts/slideLayout21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copilot.cloud.microsof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11.xml"/><Relationship Id="rId5" Type="http://schemas.openxmlformats.org/officeDocument/2006/relationships/image" Target="../media/image149.png"/><Relationship Id="rId4"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FE97-1B87-CAEF-9D7B-58CFBEDE2B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71713D-2BED-BAF1-B034-FDCD116CFAF1}"/>
              </a:ext>
            </a:extLst>
          </p:cNvPr>
          <p:cNvSpPr>
            <a:spLocks noGrp="1"/>
          </p:cNvSpPr>
          <p:nvPr>
            <p:ph type="title"/>
          </p:nvPr>
        </p:nvSpPr>
        <p:spPr>
          <a:xfrm>
            <a:off x="657352" y="2286000"/>
            <a:ext cx="4582160" cy="2098168"/>
          </a:xfrm>
        </p:spPr>
        <p:txBody>
          <a:bodyPr/>
          <a:lstStyle/>
          <a:p>
            <a:r>
              <a:rPr lang="en-US"/>
              <a:t>Get started with Microsoft 365 Copilot Chat</a:t>
            </a:r>
          </a:p>
        </p:txBody>
      </p:sp>
    </p:spTree>
    <p:extLst>
      <p:ext uri="{BB962C8B-B14F-4D97-AF65-F5344CB8AC3E}">
        <p14:creationId xmlns:p14="http://schemas.microsoft.com/office/powerpoint/2010/main" val="22004279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C4A0-2662-0B07-2200-7AA25FDCD80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D6BCE71-9646-F891-D4C9-FDDC011350D2}"/>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91F2C"/>
                </a:solidFill>
                <a:effectLst/>
                <a:uLnTx/>
                <a:uFillTx/>
                <a:latin typeface="Segoe Sans Display Semibold"/>
                <a:ea typeface="+mn-ea"/>
                <a:cs typeface="Segoe Sans Display" pitchFamily="2" charset="0"/>
              </a:rPr>
              <a:t>Prompt Examples - Get the answers you need</a:t>
            </a:r>
          </a:p>
        </p:txBody>
      </p:sp>
      <p:grpSp>
        <p:nvGrpSpPr>
          <p:cNvPr id="4" name="Group 3">
            <a:extLst>
              <a:ext uri="{FF2B5EF4-FFF2-40B4-BE49-F238E27FC236}">
                <a16:creationId xmlns:a16="http://schemas.microsoft.com/office/drawing/2014/main" id="{C0251CEC-E3E5-08DB-3318-1D42118F4643}"/>
              </a:ext>
              <a:ext uri="{C183D7F6-B498-43B3-948B-1728B52AA6E4}">
                <adec:decorative xmlns:adec="http://schemas.microsoft.com/office/drawing/2017/decorative" val="1"/>
              </a:ext>
            </a:extLst>
          </p:cNvPr>
          <p:cNvGrpSpPr/>
          <p:nvPr/>
        </p:nvGrpSpPr>
        <p:grpSpPr>
          <a:xfrm>
            <a:off x="402347" y="1246122"/>
            <a:ext cx="5622579" cy="5474538"/>
            <a:chOff x="6273036" y="1220303"/>
            <a:chExt cx="5622579" cy="5474538"/>
          </a:xfrm>
          <a:solidFill>
            <a:srgbClr val="FFFFFF">
              <a:alpha val="74118"/>
            </a:srgbClr>
          </a:solidFill>
        </p:grpSpPr>
        <p:sp>
          <p:nvSpPr>
            <p:cNvPr id="5" name="Rounded Rectangle 5">
              <a:extLst>
                <a:ext uri="{FF2B5EF4-FFF2-40B4-BE49-F238E27FC236}">
                  <a16:creationId xmlns:a16="http://schemas.microsoft.com/office/drawing/2014/main" id="{C676A3CC-5380-7E2B-CC98-23FDE257CC97}"/>
                </a:ext>
                <a:ext uri="{C183D7F6-B498-43B3-948B-1728B52AA6E4}">
                  <adec:decorative xmlns:adec="http://schemas.microsoft.com/office/drawing/2017/decorative" val="1"/>
                </a:ext>
              </a:extLst>
            </p:cNvPr>
            <p:cNvSpPr/>
            <p:nvPr/>
          </p:nvSpPr>
          <p:spPr>
            <a:xfrm>
              <a:off x="6273036" y="1220303"/>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2"/>
              <a:extLst>
                <a:ext uri="{FF2B5EF4-FFF2-40B4-BE49-F238E27FC236}">
                  <a16:creationId xmlns:a16="http://schemas.microsoft.com/office/drawing/2014/main" id="{606AB673-D97B-E53A-D1E5-346C4B631B10}"/>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can I evaluate an interview candidate’s soft skills?</a:t>
              </a:r>
            </a:p>
          </p:txBody>
        </p:sp>
        <p:sp>
          <p:nvSpPr>
            <p:cNvPr id="7" name="TextBox 6">
              <a:extLst>
                <a:ext uri="{FF2B5EF4-FFF2-40B4-BE49-F238E27FC236}">
                  <a16:creationId xmlns:a16="http://schemas.microsoft.com/office/drawing/2014/main" id="{B396A9FB-FEDE-F4EE-56A2-E9F0032B3877}"/>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hiring tips</a:t>
              </a:r>
            </a:p>
          </p:txBody>
        </p:sp>
        <p:sp>
          <p:nvSpPr>
            <p:cNvPr id="8" name="TextBox 7">
              <a:hlinkClick r:id="rId3"/>
              <a:extLst>
                <a:ext uri="{FF2B5EF4-FFF2-40B4-BE49-F238E27FC236}">
                  <a16:creationId xmlns:a16="http://schemas.microsoft.com/office/drawing/2014/main" id="{CD254FE2-A446-EE5F-25F2-F08D008036CA}"/>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this document in 5 bullet points. &lt;</a:t>
              </a:r>
              <a:r>
                <a:rPr kumimoji="0" lang="en-US" sz="1400" b="0" i="0" u="none" strike="noStrike" kern="1200" cap="none" spc="0" normalizeH="0" baseline="0" noProof="0">
                  <a:ln>
                    <a:noFill/>
                  </a:ln>
                  <a:solidFill>
                    <a:srgbClr val="3579CF"/>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a:t>
              </a:r>
            </a:p>
          </p:txBody>
        </p:sp>
        <p:sp>
          <p:nvSpPr>
            <p:cNvPr id="9" name="TextBox 8">
              <a:extLst>
                <a:ext uri="{FF2B5EF4-FFF2-40B4-BE49-F238E27FC236}">
                  <a16:creationId xmlns:a16="http://schemas.microsoft.com/office/drawing/2014/main" id="{EA35790B-F814-EA0C-9856-4868200EAB4F}"/>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Summarize a file</a:t>
              </a:r>
            </a:p>
          </p:txBody>
        </p:sp>
        <p:sp>
          <p:nvSpPr>
            <p:cNvPr id="10" name="TextBox 9">
              <a:hlinkClick r:id="rId4"/>
              <a:extLst>
                <a:ext uri="{FF2B5EF4-FFF2-40B4-BE49-F238E27FC236}">
                  <a16:creationId xmlns:a16="http://schemas.microsoft.com/office/drawing/2014/main" id="{06C6D6A2-D23F-B138-85FC-A978D375B530}"/>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do you say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thank you for your time</a:t>
              </a:r>
              <a:r>
                <a:rPr kumimoji="0" lang="en-US" sz="1400" b="0" i="0" u="none" strike="noStrike" kern="1200" cap="none" spc="0" normalizeH="0" baseline="0" noProof="0">
                  <a:ln>
                    <a:noFill/>
                  </a:ln>
                  <a:solidFill>
                    <a:srgbClr val="000000"/>
                  </a:solidFill>
                  <a:effectLst/>
                  <a:uLnTx/>
                  <a:uFillTx/>
                  <a:latin typeface="Segoe UI Semibold"/>
                  <a:ea typeface="+mn-ea"/>
                  <a:cs typeface="+mn-cs"/>
                </a:rPr>
                <a:t>] in Japanese?</a:t>
              </a:r>
            </a:p>
          </p:txBody>
        </p:sp>
        <p:sp>
          <p:nvSpPr>
            <p:cNvPr id="11" name="TextBox 10">
              <a:extLst>
                <a:ext uri="{FF2B5EF4-FFF2-40B4-BE49-F238E27FC236}">
                  <a16:creationId xmlns:a16="http://schemas.microsoft.com/office/drawing/2014/main" id="{E3757F34-946C-1503-4072-82C6716B2CE1}"/>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Reach a broader audience</a:t>
              </a:r>
            </a:p>
          </p:txBody>
        </p:sp>
        <p:sp>
          <p:nvSpPr>
            <p:cNvPr id="12" name="TextBox 11">
              <a:hlinkClick r:id="rId5"/>
              <a:extLst>
                <a:ext uri="{FF2B5EF4-FFF2-40B4-BE49-F238E27FC236}">
                  <a16:creationId xmlns:a16="http://schemas.microsoft.com/office/drawing/2014/main" id="{D7266C76-28F8-C621-B019-90B992901BA5}"/>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What are some other words for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exciting</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CA034073-AD89-1F54-E3EE-6210B392815F}"/>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Discover synonyms</a:t>
              </a:r>
            </a:p>
          </p:txBody>
        </p:sp>
        <p:sp>
          <p:nvSpPr>
            <p:cNvPr id="14" name="TextBox 13">
              <a:hlinkClick r:id="rId5"/>
              <a:extLst>
                <a:ext uri="{FF2B5EF4-FFF2-40B4-BE49-F238E27FC236}">
                  <a16:creationId xmlns:a16="http://schemas.microsoft.com/office/drawing/2014/main" id="{3E5A3707-BC6F-59FB-9801-71F37AF61E64}"/>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Share some trends in remote work and hybrid offices</a:t>
              </a:r>
            </a:p>
          </p:txBody>
        </p:sp>
        <p:sp>
          <p:nvSpPr>
            <p:cNvPr id="15" name="TextBox 14">
              <a:extLst>
                <a:ext uri="{FF2B5EF4-FFF2-40B4-BE49-F238E27FC236}">
                  <a16:creationId xmlns:a16="http://schemas.microsoft.com/office/drawing/2014/main" id="{EC349FDD-25B7-4595-CAC6-6ADB7A7EE5F6}"/>
                </a:ext>
              </a:extLst>
            </p:cNvPr>
            <p:cNvSpPr txBox="1"/>
            <p:nvPr/>
          </p:nvSpPr>
          <p:spPr>
            <a:xfrm>
              <a:off x="6552684" y="595520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Understand trends</a:t>
              </a:r>
            </a:p>
          </p:txBody>
        </p:sp>
        <p:sp>
          <p:nvSpPr>
            <p:cNvPr id="16" name="TextBox 15">
              <a:hlinkClick r:id="rId6"/>
              <a:extLst>
                <a:ext uri="{FF2B5EF4-FFF2-40B4-BE49-F238E27FC236}">
                  <a16:creationId xmlns:a16="http://schemas.microsoft.com/office/drawing/2014/main" id="{07289079-35B1-486F-E455-2FAFCE94F861}"/>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have world literacy rates changed in the past 30 years?</a:t>
              </a:r>
            </a:p>
          </p:txBody>
        </p:sp>
        <p:sp>
          <p:nvSpPr>
            <p:cNvPr id="17" name="TextBox 16">
              <a:extLst>
                <a:ext uri="{FF2B5EF4-FFF2-40B4-BE49-F238E27FC236}">
                  <a16:creationId xmlns:a16="http://schemas.microsoft.com/office/drawing/2014/main" id="{61058B7B-05D4-7935-5D5E-40EF7B03F927}"/>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your research</a:t>
              </a:r>
            </a:p>
          </p:txBody>
        </p:sp>
        <p:sp>
          <p:nvSpPr>
            <p:cNvPr id="18" name="TextBox 17">
              <a:hlinkClick r:id="rId7"/>
              <a:extLst>
                <a:ext uri="{FF2B5EF4-FFF2-40B4-BE49-F238E27FC236}">
                  <a16:creationId xmlns:a16="http://schemas.microsoft.com/office/drawing/2014/main" id="{9BB5196C-A22E-043F-F609-3678D94F8B62}"/>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At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X</a:t>
              </a:r>
              <a:r>
                <a:rPr kumimoji="0" lang="en-US" sz="1400" b="0" i="0" u="none" strike="noStrike" kern="1200" cap="none" spc="0" normalizeH="0" baseline="0" noProof="0">
                  <a:ln>
                    <a:noFill/>
                  </a:ln>
                  <a:solidFill>
                    <a:srgbClr val="000000"/>
                  </a:solidFill>
                  <a:effectLst/>
                  <a:uLnTx/>
                  <a:uFillTx/>
                  <a:latin typeface="Segoe UI Semibold"/>
                  <a:ea typeface="+mn-ea"/>
                  <a:cs typeface="+mn-cs"/>
                </a:rPr>
                <a:t> per unit, how many units to break even if costs are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Y</a:t>
              </a:r>
            </a:p>
          </p:txBody>
        </p:sp>
        <p:sp>
          <p:nvSpPr>
            <p:cNvPr id="19" name="TextBox 18">
              <a:extLst>
                <a:ext uri="{FF2B5EF4-FFF2-40B4-BE49-F238E27FC236}">
                  <a16:creationId xmlns:a16="http://schemas.microsoft.com/office/drawing/2014/main" id="{09DE2960-8E29-2B2D-24CC-32BBB37F9D50}"/>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Calculate the answer quickly</a:t>
              </a:r>
            </a:p>
          </p:txBody>
        </p:sp>
      </p:grpSp>
      <p:grpSp>
        <p:nvGrpSpPr>
          <p:cNvPr id="20" name="Group 19">
            <a:extLst>
              <a:ext uri="{FF2B5EF4-FFF2-40B4-BE49-F238E27FC236}">
                <a16:creationId xmlns:a16="http://schemas.microsoft.com/office/drawing/2014/main" id="{45C3E075-255D-A9DE-2AD7-BDD006893AB2}"/>
              </a:ext>
              <a:ext uri="{C183D7F6-B498-43B3-948B-1728B52AA6E4}">
                <adec:decorative xmlns:adec="http://schemas.microsoft.com/office/drawing/2017/decorative" val="1"/>
              </a:ext>
            </a:extLst>
          </p:cNvPr>
          <p:cNvGrpSpPr/>
          <p:nvPr/>
        </p:nvGrpSpPr>
        <p:grpSpPr>
          <a:xfrm>
            <a:off x="6210760" y="1246122"/>
            <a:ext cx="5622579" cy="5474538"/>
            <a:chOff x="484641" y="1224438"/>
            <a:chExt cx="5622579" cy="5474538"/>
          </a:xfrm>
          <a:solidFill>
            <a:srgbClr val="FFFFFF">
              <a:alpha val="74118"/>
            </a:srgbClr>
          </a:solidFill>
        </p:grpSpPr>
        <p:sp>
          <p:nvSpPr>
            <p:cNvPr id="21" name="Rounded Rectangle 5">
              <a:extLst>
                <a:ext uri="{FF2B5EF4-FFF2-40B4-BE49-F238E27FC236}">
                  <a16:creationId xmlns:a16="http://schemas.microsoft.com/office/drawing/2014/main" id="{DFCEAFE7-7E41-3A16-54D8-DA540938FA45}"/>
                </a:ext>
                <a:ext uri="{C183D7F6-B498-43B3-948B-1728B52AA6E4}">
                  <adec:decorative xmlns:adec="http://schemas.microsoft.com/office/drawing/2017/decorative" val="1"/>
                </a:ext>
              </a:extLst>
            </p:cNvPr>
            <p:cNvSpPr/>
            <p:nvPr/>
          </p:nvSpPr>
          <p:spPr>
            <a:xfrm>
              <a:off x="484641"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1C4CC52-B062-C52D-AD10-9A4F3343642B}"/>
                </a:ext>
              </a:extLst>
            </p:cNvPr>
            <p:cNvSpPr txBox="1"/>
            <p:nvPr/>
          </p:nvSpPr>
          <p:spPr>
            <a:xfrm>
              <a:off x="650457" y="3130500"/>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Compare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th</a:t>
              </a:r>
              <a:r>
                <a:rPr lang="en-US">
                  <a:solidFill>
                    <a:srgbClr val="000000"/>
                  </a:solidFill>
                  <a:latin typeface="Segoe UI Semibold"/>
                </a:rPr>
                <a:t>ese two paragraphs</a:t>
              </a:r>
              <a:r>
                <a:rPr kumimoji="0" lang="en-US" sz="1400" b="0" i="0" u="none" strike="noStrike" kern="1200" cap="none" spc="0" normalizeH="0" baseline="0" noProof="0">
                  <a:ln>
                    <a:noFill/>
                  </a:ln>
                  <a:solidFill>
                    <a:srgbClr val="000000"/>
                  </a:solidFill>
                  <a:effectLst/>
                  <a:uLnTx/>
                  <a:uFillTx/>
                  <a:latin typeface="Segoe UI Semibold"/>
                  <a:ea typeface="+mn-ea"/>
                  <a:cs typeface="+mn-cs"/>
                </a:rPr>
                <a:t> grouped by differences in formatting, structure, and content: </a:t>
              </a:r>
              <a:r>
                <a:rPr lang="en-US">
                  <a:solidFill>
                    <a:srgbClr val="000000"/>
                  </a:solidFill>
                  <a:latin typeface="Segoe UI Semibold"/>
                </a:rPr>
                <a:t>[</a:t>
              </a:r>
              <a:r>
                <a:rPr lang="en-US" spc="-5">
                  <a:solidFill>
                    <a:srgbClr val="000000">
                      <a:lumMod val="50000"/>
                      <a:lumOff val="50000"/>
                    </a:srgbClr>
                  </a:solidFill>
                  <a:latin typeface="Segoe UI Semibold"/>
                  <a:cs typeface="Segoe Sans Display Semibold" pitchFamily="2" charset="0"/>
                </a:rPr>
                <a:t>paste content</a:t>
              </a:r>
              <a:r>
                <a:rPr lang="en-US">
                  <a:solidFill>
                    <a:srgbClr val="000000"/>
                  </a:solidFill>
                  <a:latin typeface="Segoe UI Semibold"/>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D6545B28-30D5-FA42-27DE-047BC04CEAC4}"/>
                </a:ext>
              </a:extLst>
            </p:cNvPr>
            <p:cNvSpPr txBox="1"/>
            <p:nvPr/>
          </p:nvSpPr>
          <p:spPr>
            <a:xfrm>
              <a:off x="744271" y="291104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Highlight the differences</a:t>
              </a:r>
            </a:p>
          </p:txBody>
        </p:sp>
        <p:sp>
          <p:nvSpPr>
            <p:cNvPr id="24" name="TextBox 23">
              <a:hlinkClick r:id="rId8"/>
              <a:extLst>
                <a:ext uri="{FF2B5EF4-FFF2-40B4-BE49-F238E27FC236}">
                  <a16:creationId xmlns:a16="http://schemas.microsoft.com/office/drawing/2014/main" id="{07A6202B-BF1C-ACEE-1516-42FBFECB3C28}"/>
                </a:ext>
              </a:extLst>
            </p:cNvPr>
            <p:cNvSpPr txBox="1"/>
            <p:nvPr/>
          </p:nvSpPr>
          <p:spPr>
            <a:xfrm>
              <a:off x="650457" y="3894580"/>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Give me a concise summary of recent news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company</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5" name="TextBox 24">
              <a:extLst>
                <a:ext uri="{FF2B5EF4-FFF2-40B4-BE49-F238E27FC236}">
                  <a16:creationId xmlns:a16="http://schemas.microsoft.com/office/drawing/2014/main" id="{48167284-F426-6C0F-CEBF-0DB3939FC0B7}"/>
                </a:ext>
              </a:extLst>
            </p:cNvPr>
            <p:cNvSpPr txBox="1"/>
            <p:nvPr/>
          </p:nvSpPr>
          <p:spPr>
            <a:xfrm>
              <a:off x="744271" y="367512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Monitor your PR</a:t>
              </a:r>
            </a:p>
          </p:txBody>
        </p:sp>
        <p:sp>
          <p:nvSpPr>
            <p:cNvPr id="26" name="TextBox 25">
              <a:hlinkClick r:id="rId9"/>
              <a:extLst>
                <a:ext uri="{FF2B5EF4-FFF2-40B4-BE49-F238E27FC236}">
                  <a16:creationId xmlns:a16="http://schemas.microsoft.com/office/drawing/2014/main" id="{DBCB9BB6-AD96-4B03-7E72-868513098881}"/>
                </a:ext>
              </a:extLst>
            </p:cNvPr>
            <p:cNvSpPr txBox="1"/>
            <p:nvPr/>
          </p:nvSpPr>
          <p:spPr>
            <a:xfrm>
              <a:off x="650457" y="4652501"/>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the main points of the latest research on AI</a:t>
              </a:r>
            </a:p>
          </p:txBody>
        </p:sp>
        <p:sp>
          <p:nvSpPr>
            <p:cNvPr id="27" name="TextBox 26">
              <a:extLst>
                <a:ext uri="{FF2B5EF4-FFF2-40B4-BE49-F238E27FC236}">
                  <a16:creationId xmlns:a16="http://schemas.microsoft.com/office/drawing/2014/main" id="{8605E6B1-556B-CE9D-963E-8F881A4DCA57}"/>
                </a:ext>
              </a:extLst>
            </p:cNvPr>
            <p:cNvSpPr txBox="1"/>
            <p:nvPr/>
          </p:nvSpPr>
          <p:spPr>
            <a:xfrm>
              <a:off x="744271" y="4433045"/>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Stay on top of tech advances</a:t>
              </a:r>
            </a:p>
          </p:txBody>
        </p:sp>
        <p:sp>
          <p:nvSpPr>
            <p:cNvPr id="28" name="TextBox 27">
              <a:hlinkClick r:id="rId10"/>
              <a:extLst>
                <a:ext uri="{FF2B5EF4-FFF2-40B4-BE49-F238E27FC236}">
                  <a16:creationId xmlns:a16="http://schemas.microsoft.com/office/drawing/2014/main" id="{D225DA62-0633-8748-6C11-8B5E0A435DAE}"/>
                </a:ext>
              </a:extLst>
            </p:cNvPr>
            <p:cNvSpPr txBox="1"/>
            <p:nvPr/>
          </p:nvSpPr>
          <p:spPr>
            <a:xfrm>
              <a:off x="650457" y="5410422"/>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table that compares top-selling office printers</a:t>
              </a:r>
            </a:p>
          </p:txBody>
        </p:sp>
        <p:sp>
          <p:nvSpPr>
            <p:cNvPr id="29" name="TextBox 28">
              <a:extLst>
                <a:ext uri="{FF2B5EF4-FFF2-40B4-BE49-F238E27FC236}">
                  <a16:creationId xmlns:a16="http://schemas.microsoft.com/office/drawing/2014/main" id="{442FAA14-9E4D-08F2-191F-BDEC337A6A6C}"/>
                </a:ext>
              </a:extLst>
            </p:cNvPr>
            <p:cNvSpPr txBox="1"/>
            <p:nvPr/>
          </p:nvSpPr>
          <p:spPr>
            <a:xfrm>
              <a:off x="744271" y="5190966"/>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informed decisions</a:t>
              </a:r>
            </a:p>
          </p:txBody>
        </p:sp>
        <p:sp>
          <p:nvSpPr>
            <p:cNvPr id="30" name="TextBox 29">
              <a:hlinkClick r:id="rId4"/>
              <a:extLst>
                <a:ext uri="{FF2B5EF4-FFF2-40B4-BE49-F238E27FC236}">
                  <a16:creationId xmlns:a16="http://schemas.microsoft.com/office/drawing/2014/main" id="{4769D17A-5FE5-F5F1-5F78-61647A97C71F}"/>
                </a:ext>
              </a:extLst>
            </p:cNvPr>
            <p:cNvSpPr txBox="1"/>
            <p:nvPr/>
          </p:nvSpPr>
          <p:spPr>
            <a:xfrm>
              <a:off x="650457"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Optimize and fix this code: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insert code</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1" name="TextBox 30">
              <a:hlinkClick r:id="rId11"/>
              <a:extLst>
                <a:ext uri="{FF2B5EF4-FFF2-40B4-BE49-F238E27FC236}">
                  <a16:creationId xmlns:a16="http://schemas.microsoft.com/office/drawing/2014/main" id="{754442A1-4D16-8B9B-BDB1-384E54191DB8}"/>
                </a:ext>
              </a:extLst>
            </p:cNvPr>
            <p:cNvSpPr txBox="1"/>
            <p:nvPr/>
          </p:nvSpPr>
          <p:spPr>
            <a:xfrm>
              <a:off x="650457" y="1603136"/>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What are the deadlines mentioned in this file? &lt;</a:t>
              </a:r>
              <a:r>
                <a:rPr kumimoji="0" lang="en-US" sz="1400" b="0" i="0" u="none" strike="noStrike" kern="1200" cap="none" spc="0" normalizeH="0" baseline="0" noProof="0">
                  <a:ln>
                    <a:noFill/>
                  </a:ln>
                  <a:solidFill>
                    <a:srgbClr val="0078D4"/>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2" name="TextBox 31">
              <a:extLst>
                <a:ext uri="{FF2B5EF4-FFF2-40B4-BE49-F238E27FC236}">
                  <a16:creationId xmlns:a16="http://schemas.microsoft.com/office/drawing/2014/main" id="{5713605D-D12E-6714-E70C-72202D292565}"/>
                </a:ext>
              </a:extLst>
            </p:cNvPr>
            <p:cNvSpPr txBox="1"/>
            <p:nvPr/>
          </p:nvSpPr>
          <p:spPr>
            <a:xfrm>
              <a:off x="744271" y="138368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Retrieve buried info</a:t>
              </a:r>
            </a:p>
          </p:txBody>
        </p:sp>
        <p:sp>
          <p:nvSpPr>
            <p:cNvPr id="33" name="TextBox 32">
              <a:hlinkClick r:id="rId8"/>
              <a:extLst>
                <a:ext uri="{FF2B5EF4-FFF2-40B4-BE49-F238E27FC236}">
                  <a16:creationId xmlns:a16="http://schemas.microsoft.com/office/drawing/2014/main" id="{7245AE39-5C34-4294-4168-0A3F20095055}"/>
                </a:ext>
              </a:extLst>
            </p:cNvPr>
            <p:cNvSpPr txBox="1"/>
            <p:nvPr/>
          </p:nvSpPr>
          <p:spPr>
            <a:xfrm>
              <a:off x="650457" y="2355445"/>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Help me learn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topic</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Provide 2 analogies &amp; files to dig in.</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4" name="TextBox 33">
              <a:extLst>
                <a:ext uri="{FF2B5EF4-FFF2-40B4-BE49-F238E27FC236}">
                  <a16:creationId xmlns:a16="http://schemas.microsoft.com/office/drawing/2014/main" id="{23F9643F-CA2A-8561-D777-DDD68CA5E0D3}"/>
                </a:ext>
              </a:extLst>
            </p:cNvPr>
            <p:cNvSpPr txBox="1"/>
            <p:nvPr/>
          </p:nvSpPr>
          <p:spPr>
            <a:xfrm>
              <a:off x="744271" y="2135989"/>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Boost your knowledge</a:t>
              </a:r>
            </a:p>
          </p:txBody>
        </p:sp>
      </p:grpSp>
      <p:sp>
        <p:nvSpPr>
          <p:cNvPr id="35" name="TextBox 34">
            <a:extLst>
              <a:ext uri="{FF2B5EF4-FFF2-40B4-BE49-F238E27FC236}">
                <a16:creationId xmlns:a16="http://schemas.microsoft.com/office/drawing/2014/main" id="{B8EFE76B-8051-A1E1-C31E-E46BE45EC476}"/>
              </a:ext>
            </a:extLst>
          </p:cNvPr>
          <p:cNvSpPr txBox="1"/>
          <p:nvPr/>
        </p:nvSpPr>
        <p:spPr>
          <a:xfrm>
            <a:off x="6470390" y="5981020"/>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your code better</a:t>
            </a:r>
          </a:p>
        </p:txBody>
      </p:sp>
    </p:spTree>
    <p:extLst>
      <p:ext uri="{BB962C8B-B14F-4D97-AF65-F5344CB8AC3E}">
        <p14:creationId xmlns:p14="http://schemas.microsoft.com/office/powerpoint/2010/main" val="12275903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10050-E3AC-5AE1-147A-CDA175EC274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39F44B7-55B2-6EF5-A1E3-91D0DED491C6}"/>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91F2C"/>
                </a:solidFill>
                <a:effectLst/>
                <a:uLnTx/>
                <a:uFillTx/>
                <a:latin typeface="Segoe Sans Display Semibold"/>
                <a:ea typeface="+mn-ea"/>
                <a:cs typeface="Segoe Sans Display" pitchFamily="2" charset="0"/>
              </a:rPr>
              <a:t>Prompt Examples - Brainstorm and draft content</a:t>
            </a:r>
          </a:p>
        </p:txBody>
      </p:sp>
      <p:grpSp>
        <p:nvGrpSpPr>
          <p:cNvPr id="4" name="Group 3">
            <a:extLst>
              <a:ext uri="{FF2B5EF4-FFF2-40B4-BE49-F238E27FC236}">
                <a16:creationId xmlns:a16="http://schemas.microsoft.com/office/drawing/2014/main" id="{BCA42717-4D4D-961C-D1DC-DF101B5799A4}"/>
              </a:ext>
              <a:ext uri="{C183D7F6-B498-43B3-948B-1728B52AA6E4}">
                <adec:decorative xmlns:adec="http://schemas.microsoft.com/office/drawing/2017/decorative" val="1"/>
              </a:ext>
            </a:extLst>
          </p:cNvPr>
          <p:cNvGrpSpPr/>
          <p:nvPr/>
        </p:nvGrpSpPr>
        <p:grpSpPr>
          <a:xfrm>
            <a:off x="402347" y="1250257"/>
            <a:ext cx="5622579" cy="5474538"/>
            <a:chOff x="6273036" y="1224438"/>
            <a:chExt cx="5622579" cy="5474538"/>
          </a:xfrm>
          <a:solidFill>
            <a:srgbClr val="FFFFFF">
              <a:alpha val="74118"/>
            </a:srgbClr>
          </a:solidFill>
        </p:grpSpPr>
        <p:sp>
          <p:nvSpPr>
            <p:cNvPr id="5" name="Rounded Rectangle 5">
              <a:extLst>
                <a:ext uri="{FF2B5EF4-FFF2-40B4-BE49-F238E27FC236}">
                  <a16:creationId xmlns:a16="http://schemas.microsoft.com/office/drawing/2014/main" id="{7BE5B695-91B7-5252-40DC-923803B0FE91}"/>
                </a:ext>
                <a:ext uri="{C183D7F6-B498-43B3-948B-1728B52AA6E4}">
                  <adec:decorative xmlns:adec="http://schemas.microsoft.com/office/drawing/2017/decorative" val="1"/>
                </a:ext>
              </a:extLst>
            </p:cNvPr>
            <p:cNvSpPr/>
            <p:nvPr/>
          </p:nvSpPr>
          <p:spPr>
            <a:xfrm>
              <a:off x="6273036"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2"/>
              <a:extLst>
                <a:ext uri="{FF2B5EF4-FFF2-40B4-BE49-F238E27FC236}">
                  <a16:creationId xmlns:a16="http://schemas.microsoft.com/office/drawing/2014/main" id="{2F1758DF-D75D-6A37-48E9-235FD9961D31}"/>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Ask me 3 questions to help me draft an email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OKRs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7239AA88-07C4-ADAC-53C9-5478EB875746}"/>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Co-create with Copilot</a:t>
              </a:r>
            </a:p>
          </p:txBody>
        </p:sp>
        <p:sp>
          <p:nvSpPr>
            <p:cNvPr id="8" name="TextBox 7">
              <a:hlinkClick r:id="rId3"/>
              <a:extLst>
                <a:ext uri="{FF2B5EF4-FFF2-40B4-BE49-F238E27FC236}">
                  <a16:creationId xmlns:a16="http://schemas.microsoft.com/office/drawing/2014/main" id="{9973F601-22D1-7168-3C23-E5BD4F065F93}"/>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Write some funny Out of Office email responses.</a:t>
              </a:r>
            </a:p>
          </p:txBody>
        </p:sp>
        <p:sp>
          <p:nvSpPr>
            <p:cNvPr id="9" name="TextBox 8">
              <a:extLst>
                <a:ext uri="{FF2B5EF4-FFF2-40B4-BE49-F238E27FC236}">
                  <a16:creationId xmlns:a16="http://schemas.microsoft.com/office/drawing/2014/main" id="{C22EAFCC-AFD2-9260-CA83-5788FBF0B237}"/>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Going on holiday?</a:t>
              </a:r>
            </a:p>
          </p:txBody>
        </p:sp>
        <p:sp>
          <p:nvSpPr>
            <p:cNvPr id="10" name="TextBox 9">
              <a:hlinkClick r:id="rId4"/>
              <a:extLst>
                <a:ext uri="{FF2B5EF4-FFF2-40B4-BE49-F238E27FC236}">
                  <a16:creationId xmlns:a16="http://schemas.microsoft.com/office/drawing/2014/main" id="{455CACAA-3A42-E8DE-662E-F023D77CF948}"/>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Organize the world’s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mos</a:t>
              </a:r>
              <a:r>
                <a:rPr kumimoji="0" lang="en-US" sz="1400" b="0" i="0" u="none" strike="noStrike" kern="1200" cap="none" spc="0" normalizeH="0" baseline="0" noProof="0">
                  <a:ln>
                    <a:noFill/>
                  </a:ln>
                  <a:solidFill>
                    <a:srgbClr val="000000"/>
                  </a:solidFill>
                  <a:effectLst/>
                  <a:uLnTx/>
                  <a:uFillTx/>
                  <a:latin typeface="Segoe UI Semibold"/>
                  <a:ea typeface="+mn-ea"/>
                  <a:cs typeface="+mn-cs"/>
                </a:rPr>
                <a:t>t valuable companies into a table</a:t>
              </a:r>
            </a:p>
          </p:txBody>
        </p:sp>
        <p:sp>
          <p:nvSpPr>
            <p:cNvPr id="11" name="TextBox 10">
              <a:extLst>
                <a:ext uri="{FF2B5EF4-FFF2-40B4-BE49-F238E27FC236}">
                  <a16:creationId xmlns:a16="http://schemas.microsoft.com/office/drawing/2014/main" id="{785EBE81-7F7B-A6BE-3AC3-B37CE0D19500}"/>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Put info in a table</a:t>
              </a:r>
            </a:p>
          </p:txBody>
        </p:sp>
        <p:sp>
          <p:nvSpPr>
            <p:cNvPr id="12" name="TextBox 11">
              <a:hlinkClick r:id="rId5"/>
              <a:extLst>
                <a:ext uri="{FF2B5EF4-FFF2-40B4-BE49-F238E27FC236}">
                  <a16:creationId xmlns:a16="http://schemas.microsoft.com/office/drawing/2014/main" id="{AA695444-FE31-9E43-4545-3E2F0C9755D6}"/>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Create an image of a bar chart demonstrating growth</a:t>
              </a:r>
            </a:p>
          </p:txBody>
        </p:sp>
        <p:sp>
          <p:nvSpPr>
            <p:cNvPr id="13" name="TextBox 12">
              <a:extLst>
                <a:ext uri="{FF2B5EF4-FFF2-40B4-BE49-F238E27FC236}">
                  <a16:creationId xmlns:a16="http://schemas.microsoft.com/office/drawing/2014/main" id="{B8188235-72CA-3395-F16B-516207714DB3}"/>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Segoe UI"/>
                  <a:ea typeface="+mn-ea"/>
                  <a:cs typeface="+mn-cs"/>
                </a:rPr>
                <a:t>Visualize the data </a:t>
              </a:r>
              <a:r>
                <a:rPr kumimoji="0" lang="en-US" sz="1100" u="none" strike="noStrike" kern="1200" cap="none" spc="0" normalizeH="0" baseline="0" noProof="0" dirty="0">
                  <a:ln>
                    <a:noFill/>
                  </a:ln>
                  <a:solidFill>
                    <a:srgbClr val="000000"/>
                  </a:solidFill>
                  <a:effectLst/>
                  <a:uLnTx/>
                  <a:uFillTx/>
                  <a:latin typeface="Segoe UI"/>
                  <a:ea typeface="+mn-ea"/>
                  <a:cs typeface="+mn-cs"/>
                </a:rPr>
                <a:t>(pending release of Image creation to GCC)</a:t>
              </a:r>
            </a:p>
          </p:txBody>
        </p:sp>
        <p:sp>
          <p:nvSpPr>
            <p:cNvPr id="14" name="TextBox 13">
              <a:hlinkClick r:id="rId6"/>
              <a:extLst>
                <a:ext uri="{FF2B5EF4-FFF2-40B4-BE49-F238E27FC236}">
                  <a16:creationId xmlns:a16="http://schemas.microsoft.com/office/drawing/2014/main" id="{38FA9981-E39E-2244-E72E-E1899B48C859}"/>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line chart showing the relationship between…</a:t>
              </a:r>
            </a:p>
          </p:txBody>
        </p:sp>
        <p:sp>
          <p:nvSpPr>
            <p:cNvPr id="15" name="TextBox 14">
              <a:extLst>
                <a:ext uri="{FF2B5EF4-FFF2-40B4-BE49-F238E27FC236}">
                  <a16:creationId xmlns:a16="http://schemas.microsoft.com/office/drawing/2014/main" id="{4DD8F1E5-4C03-B74B-B82A-BD77FF1F2A18}"/>
                </a:ext>
              </a:extLst>
            </p:cNvPr>
            <p:cNvSpPr txBox="1"/>
            <p:nvPr/>
          </p:nvSpPr>
          <p:spPr>
            <a:xfrm>
              <a:off x="6552684" y="5955202"/>
              <a:ext cx="4918510" cy="169277"/>
            </a:xfrm>
            <a:prstGeom prst="rect">
              <a:avLst/>
            </a:prstGeom>
            <a:grpFill/>
          </p:spPr>
          <p:txBody>
            <a:bodyPr wrap="square" lIns="0" tIns="0" rIns="0" bIns="0" rtlCol="0">
              <a:spAutoFit/>
            </a:bodyPr>
            <a:lstStyle/>
            <a:p>
              <a:pPr lvl="0">
                <a:defRPr/>
              </a:pPr>
              <a:r>
                <a:rPr kumimoji="0" lang="en-US" sz="1100" b="0" i="1" u="none" strike="noStrike" kern="1200" cap="none" spc="0" normalizeH="0" baseline="0" noProof="0" dirty="0">
                  <a:ln>
                    <a:noFill/>
                  </a:ln>
                  <a:solidFill>
                    <a:srgbClr val="000000"/>
                  </a:solidFill>
                  <a:effectLst/>
                  <a:uLnTx/>
                  <a:uFillTx/>
                  <a:latin typeface="Segoe UI"/>
                  <a:ea typeface="+mn-ea"/>
                  <a:cs typeface="+mn-cs"/>
                </a:rPr>
                <a:t>Track changes over time </a:t>
              </a:r>
              <a:r>
                <a:rPr lang="en-US" sz="1100" dirty="0">
                  <a:solidFill>
                    <a:srgbClr val="000000"/>
                  </a:solidFill>
                  <a:latin typeface="Segoe UI"/>
                </a:rPr>
                <a:t>(pending release of Image creation to GCC)</a:t>
              </a:r>
              <a:endParaRPr kumimoji="0" lang="en-US" sz="1100" b="0" i="1" u="none" strike="noStrike" kern="1200" cap="none" spc="0" normalizeH="0" baseline="0" noProof="0" dirty="0">
                <a:ln>
                  <a:noFill/>
                </a:ln>
                <a:solidFill>
                  <a:srgbClr val="000000"/>
                </a:solidFill>
                <a:effectLst/>
                <a:uLnTx/>
                <a:uFillTx/>
                <a:latin typeface="Segoe UI"/>
                <a:ea typeface="+mn-ea"/>
                <a:cs typeface="+mn-cs"/>
              </a:endParaRPr>
            </a:p>
          </p:txBody>
        </p:sp>
        <p:sp>
          <p:nvSpPr>
            <p:cNvPr id="16" name="TextBox 15">
              <a:hlinkClick r:id="rId7"/>
              <a:extLst>
                <a:ext uri="{FF2B5EF4-FFF2-40B4-BE49-F238E27FC236}">
                  <a16:creationId xmlns:a16="http://schemas.microsoft.com/office/drawing/2014/main" id="{A2F6575F-CBE2-0CE2-8708-4AF6CF8FB034}"/>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Suggest a few email subjects for the following email: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body</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17" name="TextBox 16">
              <a:extLst>
                <a:ext uri="{FF2B5EF4-FFF2-40B4-BE49-F238E27FC236}">
                  <a16:creationId xmlns:a16="http://schemas.microsoft.com/office/drawing/2014/main" id="{4DFAC12B-7FD9-0938-9A56-846148F95274}"/>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stand out</a:t>
              </a:r>
            </a:p>
          </p:txBody>
        </p:sp>
        <p:sp>
          <p:nvSpPr>
            <p:cNvPr id="18" name="TextBox 17">
              <a:hlinkClick r:id="rId8"/>
              <a:extLst>
                <a:ext uri="{FF2B5EF4-FFF2-40B4-BE49-F238E27FC236}">
                  <a16:creationId xmlns:a16="http://schemas.microsoft.com/office/drawing/2014/main" id="{9CAE2F25-11DE-B3E2-45A1-FA87AC6F2888}"/>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List ideas for a fun remote team building event</a:t>
              </a:r>
              <a:endPar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endParaRPr>
            </a:p>
          </p:txBody>
        </p:sp>
        <p:sp>
          <p:nvSpPr>
            <p:cNvPr id="19" name="TextBox 18">
              <a:extLst>
                <a:ext uri="{FF2B5EF4-FFF2-40B4-BE49-F238E27FC236}">
                  <a16:creationId xmlns:a16="http://schemas.microsoft.com/office/drawing/2014/main" id="{CC127C2D-14CF-6FEF-758F-A5A815928DD3}"/>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Generate ideas</a:t>
              </a:r>
            </a:p>
          </p:txBody>
        </p:sp>
      </p:grpSp>
      <p:sp>
        <p:nvSpPr>
          <p:cNvPr id="20" name="Rounded Rectangle 5">
            <a:extLst>
              <a:ext uri="{FF2B5EF4-FFF2-40B4-BE49-F238E27FC236}">
                <a16:creationId xmlns:a16="http://schemas.microsoft.com/office/drawing/2014/main" id="{212C548B-1A60-BD17-5870-22A6382FB4D4}"/>
              </a:ext>
              <a:ext uri="{C183D7F6-B498-43B3-948B-1728B52AA6E4}">
                <adec:decorative xmlns:adec="http://schemas.microsoft.com/office/drawing/2017/decorative" val="1"/>
              </a:ext>
            </a:extLst>
          </p:cNvPr>
          <p:cNvSpPr/>
          <p:nvPr/>
        </p:nvSpPr>
        <p:spPr>
          <a:xfrm>
            <a:off x="6210760" y="1246122"/>
            <a:ext cx="5739940" cy="5474538"/>
          </a:xfrm>
          <a:prstGeom prst="roundRect">
            <a:avLst>
              <a:gd name="adj" fmla="val 2364"/>
            </a:avLst>
          </a:prstGeom>
          <a:solidFill>
            <a:srgbClr val="FFFFFF">
              <a:alpha val="7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9DF623C9-068C-F6EA-8987-FB9DE3B60BF0}"/>
              </a:ext>
              <a:ext uri="{C183D7F6-B498-43B3-948B-1728B52AA6E4}">
                <adec:decorative xmlns:adec="http://schemas.microsoft.com/office/drawing/2017/decorative" val="1"/>
              </a:ext>
            </a:extLst>
          </p:cNvPr>
          <p:cNvGrpSpPr/>
          <p:nvPr/>
        </p:nvGrpSpPr>
        <p:grpSpPr>
          <a:xfrm>
            <a:off x="6355374" y="1434681"/>
            <a:ext cx="5457574" cy="5179472"/>
            <a:chOff x="6355374" y="1434681"/>
            <a:chExt cx="5457574" cy="5179472"/>
          </a:xfrm>
        </p:grpSpPr>
        <p:sp>
          <p:nvSpPr>
            <p:cNvPr id="22" name="TextBox 21">
              <a:hlinkClick r:id="rId9"/>
              <a:extLst>
                <a:ext uri="{FF2B5EF4-FFF2-40B4-BE49-F238E27FC236}">
                  <a16:creationId xmlns:a16="http://schemas.microsoft.com/office/drawing/2014/main" id="{C5770DAA-76EA-D696-182E-7577E855871A}"/>
                </a:ext>
              </a:extLst>
            </p:cNvPr>
            <p:cNvSpPr txBox="1"/>
            <p:nvPr/>
          </p:nvSpPr>
          <p:spPr>
            <a:xfrm>
              <a:off x="6375392" y="3180479"/>
              <a:ext cx="5392390" cy="50448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Write a compelling intro paragraph for this speech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838750C6-68B6-3A3D-3B8D-470167EECB18}"/>
                </a:ext>
              </a:extLst>
            </p:cNvPr>
            <p:cNvSpPr txBox="1"/>
            <p:nvPr/>
          </p:nvSpPr>
          <p:spPr>
            <a:xfrm>
              <a:off x="6469206" y="296102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Draft an introduction</a:t>
              </a:r>
            </a:p>
          </p:txBody>
        </p:sp>
        <p:sp>
          <p:nvSpPr>
            <p:cNvPr id="24" name="TextBox 23">
              <a:hlinkClick r:id="rId10"/>
              <a:extLst>
                <a:ext uri="{FF2B5EF4-FFF2-40B4-BE49-F238E27FC236}">
                  <a16:creationId xmlns:a16="http://schemas.microsoft.com/office/drawing/2014/main" id="{FF93A85F-B295-F44C-088D-4CD7F3DD7D71}"/>
                </a:ext>
              </a:extLst>
            </p:cNvPr>
            <p:cNvSpPr txBox="1"/>
            <p:nvPr/>
          </p:nvSpPr>
          <p:spPr>
            <a:xfrm>
              <a:off x="6355374" y="2418217"/>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FAQ based on this file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p>
          </p:txBody>
        </p:sp>
        <p:sp>
          <p:nvSpPr>
            <p:cNvPr id="25" name="TextBox 24">
              <a:extLst>
                <a:ext uri="{FF2B5EF4-FFF2-40B4-BE49-F238E27FC236}">
                  <a16:creationId xmlns:a16="http://schemas.microsoft.com/office/drawing/2014/main" id="{BDE96A1B-4C3F-96A9-709E-939E691CBA94}"/>
                </a:ext>
              </a:extLst>
            </p:cNvPr>
            <p:cNvSpPr txBox="1"/>
            <p:nvPr/>
          </p:nvSpPr>
          <p:spPr>
            <a:xfrm>
              <a:off x="6449188" y="219876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Jump-start a draft</a:t>
              </a:r>
            </a:p>
          </p:txBody>
        </p:sp>
        <p:sp>
          <p:nvSpPr>
            <p:cNvPr id="26" name="TextBox 25">
              <a:extLst>
                <a:ext uri="{FF2B5EF4-FFF2-40B4-BE49-F238E27FC236}">
                  <a16:creationId xmlns:a16="http://schemas.microsoft.com/office/drawing/2014/main" id="{2DF0D1D3-82A9-0F2D-1AA5-A0694957B388}"/>
                </a:ext>
              </a:extLst>
            </p:cNvPr>
            <p:cNvSpPr txBox="1"/>
            <p:nvPr/>
          </p:nvSpPr>
          <p:spPr>
            <a:xfrm>
              <a:off x="6399871" y="5462439"/>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an exciting email … using</a:t>
              </a:r>
              <a:r>
                <a:rPr kumimoji="0" lang="en-US" sz="11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27" name="TextBox 26">
              <a:extLst>
                <a:ext uri="{FF2B5EF4-FFF2-40B4-BE49-F238E27FC236}">
                  <a16:creationId xmlns:a16="http://schemas.microsoft.com/office/drawing/2014/main" id="{F7DADD37-CB85-DA43-D39F-A929434662F2}"/>
                </a:ext>
              </a:extLst>
            </p:cNvPr>
            <p:cNvSpPr txBox="1"/>
            <p:nvPr/>
          </p:nvSpPr>
          <p:spPr>
            <a:xfrm>
              <a:off x="6493685" y="524298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Rally the team</a:t>
              </a:r>
            </a:p>
          </p:txBody>
        </p:sp>
        <p:sp>
          <p:nvSpPr>
            <p:cNvPr id="28" name="TextBox 27">
              <a:hlinkClick r:id="rId11"/>
              <a:extLst>
                <a:ext uri="{FF2B5EF4-FFF2-40B4-BE49-F238E27FC236}">
                  <a16:creationId xmlns:a16="http://schemas.microsoft.com/office/drawing/2014/main" id="{52A5AB6C-E7CE-4970-2102-530D295E1EDE}"/>
                </a:ext>
              </a:extLst>
            </p:cNvPr>
            <p:cNvSpPr txBox="1"/>
            <p:nvPr/>
          </p:nvSpPr>
          <p:spPr>
            <a:xfrm>
              <a:off x="6375392" y="4718667"/>
              <a:ext cx="5392390" cy="485196"/>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Provide a convincing counterargument to the following: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paste content</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9" name="TextBox 28">
              <a:extLst>
                <a:ext uri="{FF2B5EF4-FFF2-40B4-BE49-F238E27FC236}">
                  <a16:creationId xmlns:a16="http://schemas.microsoft.com/office/drawing/2014/main" id="{999AA465-5FB8-D542-092B-9B59A10F2CD0}"/>
                </a:ext>
              </a:extLst>
            </p:cNvPr>
            <p:cNvSpPr txBox="1"/>
            <p:nvPr/>
          </p:nvSpPr>
          <p:spPr>
            <a:xfrm>
              <a:off x="6469206" y="449921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Disagree gracefully</a:t>
              </a:r>
            </a:p>
          </p:txBody>
        </p:sp>
        <p:sp>
          <p:nvSpPr>
            <p:cNvPr id="30" name="TextBox 29">
              <a:hlinkClick r:id="rId12"/>
              <a:extLst>
                <a:ext uri="{FF2B5EF4-FFF2-40B4-BE49-F238E27FC236}">
                  <a16:creationId xmlns:a16="http://schemas.microsoft.com/office/drawing/2014/main" id="{0F7436DD-7406-E4D0-1571-3562ADBB197E}"/>
                </a:ext>
              </a:extLst>
            </p:cNvPr>
            <p:cNvSpPr txBox="1"/>
            <p:nvPr/>
          </p:nvSpPr>
          <p:spPr>
            <a:xfrm>
              <a:off x="6375392" y="6240542"/>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 business plan based on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idea</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CD51D2A0-A369-EDC7-73E2-00F2D538B01F}"/>
                </a:ext>
              </a:extLst>
            </p:cNvPr>
            <p:cNvSpPr txBox="1"/>
            <p:nvPr/>
          </p:nvSpPr>
          <p:spPr>
            <a:xfrm>
              <a:off x="6469206" y="6021086"/>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started on a plan</a:t>
              </a:r>
            </a:p>
          </p:txBody>
        </p:sp>
        <p:sp>
          <p:nvSpPr>
            <p:cNvPr id="32" name="TextBox 31">
              <a:hlinkClick r:id="rId13"/>
              <a:extLst>
                <a:ext uri="{FF2B5EF4-FFF2-40B4-BE49-F238E27FC236}">
                  <a16:creationId xmlns:a16="http://schemas.microsoft.com/office/drawing/2014/main" id="{0CEB5E8E-8CE9-CA08-EBE1-6E0F5B759A76}"/>
                </a:ext>
              </a:extLst>
            </p:cNvPr>
            <p:cNvSpPr txBox="1"/>
            <p:nvPr/>
          </p:nvSpPr>
          <p:spPr>
            <a:xfrm>
              <a:off x="6375392" y="3954595"/>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Improve my writing in: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3" name="TextBox 32">
              <a:extLst>
                <a:ext uri="{FF2B5EF4-FFF2-40B4-BE49-F238E27FC236}">
                  <a16:creationId xmlns:a16="http://schemas.microsoft.com/office/drawing/2014/main" id="{01397275-1D64-623E-3787-97CD2CBE9402}"/>
                </a:ext>
              </a:extLst>
            </p:cNvPr>
            <p:cNvSpPr txBox="1"/>
            <p:nvPr/>
          </p:nvSpPr>
          <p:spPr>
            <a:xfrm>
              <a:off x="6469206" y="3735139"/>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better</a:t>
              </a:r>
            </a:p>
          </p:txBody>
        </p:sp>
        <p:sp>
          <p:nvSpPr>
            <p:cNvPr id="34" name="TextBox 33">
              <a:extLst>
                <a:ext uri="{FF2B5EF4-FFF2-40B4-BE49-F238E27FC236}">
                  <a16:creationId xmlns:a16="http://schemas.microsoft.com/office/drawing/2014/main" id="{150BC1E5-15C7-10FF-E502-6BAE8FC98B77}"/>
                </a:ext>
              </a:extLst>
            </p:cNvPr>
            <p:cNvSpPr txBox="1"/>
            <p:nvPr/>
          </p:nvSpPr>
          <p:spPr>
            <a:xfrm>
              <a:off x="6375392" y="1654137"/>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Suggest ways to break the ice with my new colleague.</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5" name="TextBox 34">
              <a:extLst>
                <a:ext uri="{FF2B5EF4-FFF2-40B4-BE49-F238E27FC236}">
                  <a16:creationId xmlns:a16="http://schemas.microsoft.com/office/drawing/2014/main" id="{9C77B085-F838-01B3-B9CE-2C8F977CD2EB}"/>
                </a:ext>
              </a:extLst>
            </p:cNvPr>
            <p:cNvSpPr txBox="1"/>
            <p:nvPr/>
          </p:nvSpPr>
          <p:spPr>
            <a:xfrm>
              <a:off x="6469206" y="143468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a conversation</a:t>
              </a:r>
            </a:p>
          </p:txBody>
        </p:sp>
      </p:grpSp>
    </p:spTree>
    <p:extLst>
      <p:ext uri="{BB962C8B-B14F-4D97-AF65-F5344CB8AC3E}">
        <p14:creationId xmlns:p14="http://schemas.microsoft.com/office/powerpoint/2010/main" val="33228308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BF842-6CB2-9BA2-F352-55D6E87FD36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657D23-D811-FC0F-F1B8-AE7B264BA9B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4713CABA-D78B-B777-9E74-9DA9B72E870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FAQ</a:t>
            </a:r>
          </a:p>
        </p:txBody>
      </p:sp>
      <p:sp>
        <p:nvSpPr>
          <p:cNvPr id="5" name="TextBox 4">
            <a:extLst>
              <a:ext uri="{FF2B5EF4-FFF2-40B4-BE49-F238E27FC236}">
                <a16:creationId xmlns:a16="http://schemas.microsoft.com/office/drawing/2014/main" id="{42409A24-6CCB-33EA-1DD2-7BDD7EE0916C}"/>
              </a:ext>
            </a:extLst>
          </p:cNvPr>
          <p:cNvSpPr txBox="1"/>
          <p:nvPr/>
        </p:nvSpPr>
        <p:spPr>
          <a:xfrm>
            <a:off x="1053829" y="1661016"/>
            <a:ext cx="10346988" cy="405354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Why is data protection important when using AI chat tools at work?</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Company data and intellectual property are crucial to our competitive advantage. The problem with using generative AI without enterprise data protection is that prompts or content you generate can be exposed to the public as part of another answer. That’s where Copilot Chat comes in: it’s protected with enterprise data protection, so what you put in and get out is not used to train the underlying AI model. Our company data stays safe. </a:t>
            </a:r>
          </a:p>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endParaRP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How do I know I’m using Copilot Chat with Enterprise </a:t>
            </a:r>
            <a:r>
              <a:rPr lang="en-US" sz="1400">
                <a:solidFill>
                  <a:srgbClr val="091F2C"/>
                </a:solidFill>
                <a:latin typeface="Segoe Sans Display Semibold"/>
                <a:cs typeface="Segoe UI"/>
              </a:rPr>
              <a:t>D</a:t>
            </a:r>
            <a:r>
              <a:rPr kumimoji="0" lang="en-US" sz="1400" b="0" i="0" u="none" strike="noStrike" kern="1200" cap="none" spc="0" normalizeH="0" baseline="0" noProof="0" err="1">
                <a:ln>
                  <a:noFill/>
                </a:ln>
                <a:solidFill>
                  <a:srgbClr val="091F2C"/>
                </a:solidFill>
                <a:effectLst/>
                <a:uLnTx/>
                <a:uFillTx/>
                <a:latin typeface="Segoe Sans Display Semibold"/>
                <a:ea typeface="+mn-ea"/>
                <a:cs typeface="Segoe UI"/>
              </a:rPr>
              <a:t>ata</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 </a:t>
            </a:r>
            <a:r>
              <a:rPr lang="en-US" sz="1400">
                <a:solidFill>
                  <a:srgbClr val="091F2C"/>
                </a:solidFill>
                <a:latin typeface="Segoe Sans Display Semibold"/>
                <a:cs typeface="Segoe UI"/>
              </a:rPr>
              <a:t>P</a:t>
            </a:r>
            <a:r>
              <a:rPr kumimoji="0" lang="en-US" sz="1400" b="0" i="0" u="none" strike="noStrike" kern="1200" cap="none" spc="0" normalizeH="0" baseline="0" noProof="0" err="1">
                <a:ln>
                  <a:noFill/>
                </a:ln>
                <a:solidFill>
                  <a:srgbClr val="091F2C"/>
                </a:solidFill>
                <a:effectLst/>
                <a:uLnTx/>
                <a:uFillTx/>
                <a:latin typeface="Segoe Sans Display Semibold"/>
                <a:ea typeface="+mn-ea"/>
                <a:cs typeface="Segoe UI"/>
              </a:rPr>
              <a:t>rotection</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a:t>
            </a:r>
          </a:p>
          <a:p>
            <a:pPr marL="0" marR="0" lvl="0" indent="0" algn="l" defTabSz="914367" rtl="0" eaLnBrk="1" fontAlgn="auto" latinLnBrk="0" hangingPunct="1">
              <a:lnSpc>
                <a:spcPct val="144578"/>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You’ll know you’re using Copilot Chat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with Enterprise </a:t>
            </a:r>
            <a:r>
              <a:rPr lang="en-US" sz="1400">
                <a:gradFill>
                  <a:gsLst>
                    <a:gs pos="2917">
                      <a:srgbClr val="000000"/>
                    </a:gs>
                    <a:gs pos="30000">
                      <a:srgbClr val="000000"/>
                    </a:gs>
                  </a:gsLst>
                  <a:lin ang="5400000" scaled="0"/>
                </a:gradFill>
                <a:latin typeface="Segoe UI "/>
                <a:cs typeface="Segoe UI"/>
              </a:rPr>
              <a:t>D</a:t>
            </a:r>
            <a:r>
              <a:rPr kumimoji="0" lang="en-US" sz="1400"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ata</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a:t>
            </a:r>
            <a:r>
              <a:rPr lang="en-US" sz="1400">
                <a:gradFill>
                  <a:gsLst>
                    <a:gs pos="2917">
                      <a:srgbClr val="000000"/>
                    </a:gs>
                    <a:gs pos="30000">
                      <a:srgbClr val="000000"/>
                    </a:gs>
                  </a:gsLst>
                  <a:lin ang="5400000" scaled="0"/>
                </a:gradFill>
                <a:latin typeface="Segoe UI "/>
                <a:cs typeface="Segoe UI"/>
              </a:rPr>
              <a:t>P</a:t>
            </a:r>
            <a:r>
              <a:rPr kumimoji="0" lang="en-US" sz="1400"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rotection</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if you see a green shield icon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next to the “New chat” button.</a:t>
            </a:r>
          </a:p>
          <a:p>
            <a:pPr marL="0" marR="0" lvl="0" indent="0" algn="l" defTabSz="914367" rtl="0" eaLnBrk="1" fontAlgn="auto" latinLnBrk="0" hangingPunct="1">
              <a:lnSpc>
                <a:spcPct val="144578"/>
              </a:lnSpc>
              <a:spcBef>
                <a:spcPts val="0"/>
              </a:spcBef>
              <a:spcAft>
                <a:spcPts val="800"/>
              </a:spcAft>
              <a:buClrTx/>
              <a:buSzTx/>
              <a:buFontTx/>
              <a:buNone/>
              <a:tabLst/>
              <a:defRPr/>
            </a:pPr>
            <a:endParaRPr lang="en-US" sz="1400">
              <a:gradFill>
                <a:gsLst>
                  <a:gs pos="2917">
                    <a:srgbClr val="000000"/>
                  </a:gs>
                  <a:gs pos="30000">
                    <a:srgbClr val="000000"/>
                  </a:gs>
                </a:gsLst>
                <a:lin ang="5400000" scaled="0"/>
              </a:gradFill>
              <a:latin typeface="Segoe Sans Display"/>
              <a:cs typeface="Segoe UI"/>
            </a:endParaRP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UI"/>
              </a:rPr>
              <a:t>Can I trust the answers generated when using AI? </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Copilot Chat aims to base all its responses on reliable sources, but AI can make mistakes, and third-party content on the internet may not always be accurate or reliable.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will sometimes misrepresent the information it finds. This is why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a:t>
            </a:r>
            <a:r>
              <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is transparent and shows the sources of information behind its answers. Always check the sources before making decisions or taking actions based on</a:t>
            </a:r>
            <a:endParaRPr kumimoji="0" lang="en-US" sz="1400" b="0" i="0" u="none" strike="noStrike" kern="100" cap="none" spc="0" normalizeH="0" baseline="0" noProof="0">
              <a:ln>
                <a:noFill/>
              </a:ln>
              <a:solidFill>
                <a:srgbClr val="091F2C"/>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881913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5B2C2-2751-162B-1C0B-A4A2B0E47D1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264AAC-42EF-198A-B731-BDDE2C5A2678}"/>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8A814EBC-F0BA-DCDA-B81F-19CBDCDAA202}"/>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FAQ Continued</a:t>
            </a:r>
          </a:p>
        </p:txBody>
      </p:sp>
      <p:sp>
        <p:nvSpPr>
          <p:cNvPr id="5" name="TextBox 4">
            <a:extLst>
              <a:ext uri="{FF2B5EF4-FFF2-40B4-BE49-F238E27FC236}">
                <a16:creationId xmlns:a16="http://schemas.microsoft.com/office/drawing/2014/main" id="{CE2B90B2-AE67-0EC8-D3EE-9609EC2F3F31}"/>
              </a:ext>
              <a:ext uri="{C183D7F6-B498-43B3-948B-1728B52AA6E4}">
                <adec:decorative xmlns:adec="http://schemas.microsoft.com/office/drawing/2017/decorative" val="1"/>
              </a:ext>
            </a:extLst>
          </p:cNvPr>
          <p:cNvSpPr txBox="1"/>
          <p:nvPr/>
        </p:nvSpPr>
        <p:spPr>
          <a:xfrm>
            <a:off x="868818" y="4022345"/>
            <a:ext cx="10449490" cy="22397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endParaRPr>
          </a:p>
        </p:txBody>
      </p:sp>
      <p:sp>
        <p:nvSpPr>
          <p:cNvPr id="7" name="TextBox 6">
            <a:extLst>
              <a:ext uri="{FF2B5EF4-FFF2-40B4-BE49-F238E27FC236}">
                <a16:creationId xmlns:a16="http://schemas.microsoft.com/office/drawing/2014/main" id="{035E502E-D2C6-245B-CC2C-6F2105FFA158}"/>
              </a:ext>
            </a:extLst>
          </p:cNvPr>
          <p:cNvSpPr txBox="1"/>
          <p:nvPr/>
        </p:nvSpPr>
        <p:spPr>
          <a:xfrm>
            <a:off x="868818" y="1629895"/>
            <a:ext cx="10449490" cy="321453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91F2C"/>
                </a:solidFill>
                <a:effectLst/>
                <a:uLnTx/>
                <a:uFillTx/>
                <a:latin typeface="Segoe Sans Display Semibold"/>
                <a:ea typeface="+mn-ea"/>
                <a:cs typeface="Segoe UI"/>
              </a:rPr>
              <a:t>What can Copilot Chat access when I use it? </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Copilot Chat leverages the latest web information to respond to your prompts. It does not have access to data from your device or your organization's information. You will need to use an agent to access work data. When using Copilot Chat in the Microsoft Edge sidebar, you can grant it permission to view content on your current page to generate summaries. However, Copilot Chat will not access or use other browser data, such as your browser history.</a:t>
            </a:r>
          </a:p>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91F2C"/>
                </a:solidFill>
                <a:effectLst/>
                <a:uLnTx/>
                <a:uFillTx/>
                <a:latin typeface="Segoe Sans Display Semibold"/>
                <a:ea typeface="+mn-ea"/>
                <a:cs typeface="Segoe UI"/>
              </a:rPr>
              <a:t>Are there limits for how much I can use Copilot Chat?</a:t>
            </a:r>
          </a:p>
          <a:p>
            <a:pPr marL="0" marR="0" lvl="0" indent="0" algn="l" defTabSz="914367" rtl="0" eaLnBrk="1" fontAlgn="auto" latinLnBrk="0" hangingPunct="1">
              <a:lnSpc>
                <a:spcPct val="115000"/>
              </a:lnSpc>
              <a:spcBef>
                <a:spcPts val="0"/>
              </a:spcBef>
              <a:spcAft>
                <a:spcPts val="800"/>
              </a:spcAft>
              <a:buClrTx/>
              <a:buSzTx/>
              <a:buFontTx/>
              <a:buNone/>
              <a:tabLst/>
              <a:defRPr/>
            </a:pPr>
            <a:r>
              <a:rPr kumimoji="0" lang="en-US" sz="1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Sans Display"/>
                <a:ea typeface="+mn-ea"/>
                <a:cs typeface="Segoe UI"/>
              </a:rPr>
              <a:t>As with other AI tools, there are limits to how many turns (prompts and responses) you can do per chat conversation and per day. If you reach those limits, you will be notified within the experience. There are also limits for certain capabilities in Copilot Chat, like uploading files and generating images.</a:t>
            </a:r>
          </a:p>
          <a:p>
            <a:pPr marL="0" marR="0" lvl="0" indent="0" algn="l" defTabSz="914367"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Sans Display"/>
              <a:ea typeface="+mn-ea"/>
              <a:cs typeface="Segoe UI"/>
            </a:endParaRPr>
          </a:p>
        </p:txBody>
      </p:sp>
    </p:spTree>
    <p:extLst>
      <p:ext uri="{BB962C8B-B14F-4D97-AF65-F5344CB8AC3E}">
        <p14:creationId xmlns:p14="http://schemas.microsoft.com/office/powerpoint/2010/main" val="18272952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E372863-922B-A6EE-210B-9FAEC3CBE149}"/>
              </a:ext>
            </a:extLst>
          </p:cNvPr>
          <p:cNvPicPr>
            <a:picLocks noChangeAspect="1"/>
          </p:cNvPicPr>
          <p:nvPr/>
        </p:nvPicPr>
        <p:blipFill>
          <a:blip r:embed="rId2"/>
          <a:stretch>
            <a:fillRect/>
          </a:stretch>
        </p:blipFill>
        <p:spPr>
          <a:xfrm>
            <a:off x="2515965" y="2340631"/>
            <a:ext cx="6819745" cy="3448347"/>
          </a:xfrm>
          <a:prstGeom prst="rect">
            <a:avLst/>
          </a:prstGeom>
          <a:ln>
            <a:noFill/>
          </a:ln>
          <a:effectLst>
            <a:outerShdw blurRad="190500" algn="tl" rotWithShape="0">
              <a:srgbClr val="000000">
                <a:alpha val="70000"/>
              </a:srgbClr>
            </a:outerShdw>
          </a:effectLst>
        </p:spPr>
      </p:pic>
      <p:sp>
        <p:nvSpPr>
          <p:cNvPr id="3" name="Title 1">
            <a:extLst>
              <a:ext uri="{FF2B5EF4-FFF2-40B4-BE49-F238E27FC236}">
                <a16:creationId xmlns:a16="http://schemas.microsoft.com/office/drawing/2014/main" id="{1617A5E8-D497-1174-CF3F-96084D895117}"/>
              </a:ext>
            </a:extLst>
          </p:cNvPr>
          <p:cNvSpPr txBox="1">
            <a:spLocks/>
          </p:cNvSpPr>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en-US" dirty="0">
                <a:solidFill>
                  <a:srgbClr val="000000"/>
                </a:solidFill>
                <a:latin typeface="Segoe UI Semibold"/>
                <a:cs typeface="Segoe UI Semibold"/>
              </a:rPr>
              <a:t>New Copilot Chat UI Coming Soon – be ready!</a:t>
            </a:r>
            <a:endParaRPr lang="en-US" dirty="0">
              <a:solidFill>
                <a:srgbClr val="000000"/>
              </a:solidFill>
              <a:latin typeface="Segoe UI Semibold" panose="020B0702040204020203" pitchFamily="34" charset="0"/>
              <a:cs typeface="Segoe UI Semibold" panose="020B0702040204020203" pitchFamily="34" charset="0"/>
            </a:endParaRPr>
          </a:p>
        </p:txBody>
      </p:sp>
      <p:sp>
        <p:nvSpPr>
          <p:cNvPr id="4" name="TextBox 3">
            <a:extLst>
              <a:ext uri="{FF2B5EF4-FFF2-40B4-BE49-F238E27FC236}">
                <a16:creationId xmlns:a16="http://schemas.microsoft.com/office/drawing/2014/main" id="{72053A03-7EDF-B7A1-824A-C3033F5C8756}"/>
              </a:ext>
            </a:extLst>
          </p:cNvPr>
          <p:cNvSpPr txBox="1"/>
          <p:nvPr/>
        </p:nvSpPr>
        <p:spPr>
          <a:xfrm>
            <a:off x="477422" y="1033625"/>
            <a:ext cx="4188188" cy="4001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at</a:t>
            </a:r>
          </a:p>
        </p:txBody>
      </p:sp>
      <p:sp>
        <p:nvSpPr>
          <p:cNvPr id="5" name="TextBox 4">
            <a:extLst>
              <a:ext uri="{FF2B5EF4-FFF2-40B4-BE49-F238E27FC236}">
                <a16:creationId xmlns:a16="http://schemas.microsoft.com/office/drawing/2014/main" id="{33C08559-B388-0791-17B6-4835DE483155}"/>
              </a:ext>
            </a:extLst>
          </p:cNvPr>
          <p:cNvSpPr txBox="1"/>
          <p:nvPr/>
        </p:nvSpPr>
        <p:spPr>
          <a:xfrm>
            <a:off x="995923" y="1858645"/>
            <a:ext cx="10367192" cy="24622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Here is a visual tour of new Copilot Chat: </a:t>
            </a:r>
          </a:p>
        </p:txBody>
      </p:sp>
      <p:sp>
        <p:nvSpPr>
          <p:cNvPr id="6" name="TextBox 5">
            <a:extLst>
              <a:ext uri="{FF2B5EF4-FFF2-40B4-BE49-F238E27FC236}">
                <a16:creationId xmlns:a16="http://schemas.microsoft.com/office/drawing/2014/main" id="{96E62988-AC8A-C4FC-84B4-C822ECD075D3}"/>
              </a:ext>
            </a:extLst>
          </p:cNvPr>
          <p:cNvSpPr txBox="1"/>
          <p:nvPr/>
        </p:nvSpPr>
        <p:spPr>
          <a:xfrm>
            <a:off x="8160533" y="1475157"/>
            <a:ext cx="3351000"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7" name="TextBox 6">
            <a:extLst>
              <a:ext uri="{FF2B5EF4-FFF2-40B4-BE49-F238E27FC236}">
                <a16:creationId xmlns:a16="http://schemas.microsoft.com/office/drawing/2014/main" id="{04073721-1262-AC28-0942-D63C689F74AA}"/>
              </a:ext>
            </a:extLst>
          </p:cNvPr>
          <p:cNvSpPr txBox="1"/>
          <p:nvPr/>
        </p:nvSpPr>
        <p:spPr>
          <a:xfrm>
            <a:off x="222017" y="3540935"/>
            <a:ext cx="1737690"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Semibold"/>
              </a:rPr>
              <a:t>Recent chats</a:t>
            </a:r>
            <a:br>
              <a:rPr kumimoji="0" lang="en-US" sz="12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Return to a previous chat to continue the conversation</a:t>
            </a: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8" name="TextBox 7">
            <a:extLst>
              <a:ext uri="{FF2B5EF4-FFF2-40B4-BE49-F238E27FC236}">
                <a16:creationId xmlns:a16="http://schemas.microsoft.com/office/drawing/2014/main" id="{4A5BFCFC-B547-A22D-C304-EEEF4F067841}"/>
              </a:ext>
            </a:extLst>
          </p:cNvPr>
          <p:cNvSpPr txBox="1"/>
          <p:nvPr/>
        </p:nvSpPr>
        <p:spPr>
          <a:xfrm>
            <a:off x="8792328" y="5910225"/>
            <a:ext cx="2935383"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lang="en-US" sz="1200" dirty="0">
                <a:solidFill>
                  <a:srgbClr val="000000"/>
                </a:solidFill>
                <a:latin typeface="Segoe UI Semibold"/>
                <a:cs typeface="Segoe UI Semibold"/>
              </a:rPr>
              <a:t>Copilot Prompt Gallery</a:t>
            </a:r>
            <a:br>
              <a:rPr kumimoji="0" lang="en-US" sz="12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View additional prompt suggestions, including saved prompts.</a:t>
            </a: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9" name="TextBox 8">
            <a:extLst>
              <a:ext uri="{FF2B5EF4-FFF2-40B4-BE49-F238E27FC236}">
                <a16:creationId xmlns:a16="http://schemas.microsoft.com/office/drawing/2014/main" id="{59F0197E-26D4-0CDB-FFEB-8258497B8A4A}"/>
              </a:ext>
            </a:extLst>
          </p:cNvPr>
          <p:cNvSpPr txBox="1"/>
          <p:nvPr/>
        </p:nvSpPr>
        <p:spPr>
          <a:xfrm>
            <a:off x="9598872" y="4631134"/>
            <a:ext cx="1669989"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Suggested prompts</a:t>
            </a:r>
            <a:b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If you’re not sure what to ask, try or modify a sample prompt!</a:t>
            </a:r>
          </a:p>
        </p:txBody>
      </p:sp>
      <p:sp>
        <p:nvSpPr>
          <p:cNvPr id="10" name="TextBox 9">
            <a:extLst>
              <a:ext uri="{FF2B5EF4-FFF2-40B4-BE49-F238E27FC236}">
                <a16:creationId xmlns:a16="http://schemas.microsoft.com/office/drawing/2014/main" id="{7AA31088-A589-F889-4EB2-DC42869E46CC}"/>
              </a:ext>
            </a:extLst>
          </p:cNvPr>
          <p:cNvSpPr txBox="1"/>
          <p:nvPr/>
        </p:nvSpPr>
        <p:spPr>
          <a:xfrm>
            <a:off x="5003062" y="1472600"/>
            <a:ext cx="1593737"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grpSp>
        <p:nvGrpSpPr>
          <p:cNvPr id="11" name="Group 10">
            <a:extLst>
              <a:ext uri="{FF2B5EF4-FFF2-40B4-BE49-F238E27FC236}">
                <a16:creationId xmlns:a16="http://schemas.microsoft.com/office/drawing/2014/main" id="{E5A8D8D6-9904-9F23-E7C0-6882B342C61B}"/>
              </a:ext>
              <a:ext uri="{C183D7F6-B498-43B3-948B-1728B52AA6E4}">
                <adec:decorative xmlns:adec="http://schemas.microsoft.com/office/drawing/2017/decorative" val="1"/>
              </a:ext>
            </a:extLst>
          </p:cNvPr>
          <p:cNvGrpSpPr/>
          <p:nvPr/>
        </p:nvGrpSpPr>
        <p:grpSpPr>
          <a:xfrm>
            <a:off x="1528445" y="1052675"/>
            <a:ext cx="2383421" cy="365760"/>
            <a:chOff x="2592438" y="1052675"/>
            <a:chExt cx="2383421" cy="365760"/>
          </a:xfrm>
        </p:grpSpPr>
        <p:sp>
          <p:nvSpPr>
            <p:cNvPr id="12" name="TextBox 11">
              <a:extLst>
                <a:ext uri="{FF2B5EF4-FFF2-40B4-BE49-F238E27FC236}">
                  <a16:creationId xmlns:a16="http://schemas.microsoft.com/office/drawing/2014/main" id="{08998EEA-433C-E25E-92F5-CB3FDD7F24E1}"/>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13" name="TextBox 12">
              <a:extLst>
                <a:ext uri="{FF2B5EF4-FFF2-40B4-BE49-F238E27FC236}">
                  <a16:creationId xmlns:a16="http://schemas.microsoft.com/office/drawing/2014/main" id="{D20557FD-E043-7D1E-5872-E6E1DC40312D}"/>
                </a:ext>
              </a:extLst>
            </p:cNvPr>
            <p:cNvSpPr txBox="1"/>
            <p:nvPr/>
          </p:nvSpPr>
          <p:spPr>
            <a:xfrm>
              <a:off x="2703061" y="1102854"/>
              <a:ext cx="2162175" cy="246221"/>
            </a:xfrm>
            <a:prstGeom prst="rect">
              <a:avLst/>
            </a:prstGeom>
            <a:noFill/>
            <a:ln>
              <a:noFill/>
            </a:ln>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a:hlinkClick r:id="rId3">
                    <a:extLst>
                      <a:ext uri="{A12FA001-AC4F-418D-AE19-62706E023703}">
                        <ahyp:hlinkClr xmlns:ahyp="http://schemas.microsoft.com/office/drawing/2018/hyperlinkcolor" val="tx"/>
                      </a:ext>
                    </a:extLst>
                  </a:hlinkClick>
                </a:rPr>
                <a:t>M365</a:t>
              </a:r>
              <a:r>
                <a:rPr kumimoji="0" lang="en-US" sz="1600" b="0"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a:rPr>
                <a:t>Copilot.com</a:t>
              </a:r>
              <a:endParaRPr kumimoji="0" lang="en-IN" sz="1600" b="0" i="0" u="sng" strike="noStrike" kern="1200" cap="none" spc="0" normalizeH="0" baseline="0" noProof="0" dirty="0">
                <a:ln>
                  <a:noFill/>
                </a:ln>
                <a:solidFill>
                  <a:srgbClr val="FFFFFF"/>
                </a:solidFill>
                <a:effectLst/>
                <a:uLnTx/>
                <a:uFillTx/>
                <a:latin typeface="Segoe UI semibold(Body)"/>
                <a:ea typeface="+mn-ea"/>
                <a:cs typeface="+mn-cs"/>
              </a:endParaRPr>
            </a:p>
          </p:txBody>
        </p:sp>
      </p:grpSp>
      <p:cxnSp>
        <p:nvCxnSpPr>
          <p:cNvPr id="15" name="Connector: Elbow 14">
            <a:extLst>
              <a:ext uri="{FF2B5EF4-FFF2-40B4-BE49-F238E27FC236}">
                <a16:creationId xmlns:a16="http://schemas.microsoft.com/office/drawing/2014/main" id="{F53E1ECE-7AD9-4160-AE74-7E3E85577C44}"/>
              </a:ext>
              <a:ext uri="{C183D7F6-B498-43B3-948B-1728B52AA6E4}">
                <adec:decorative xmlns:adec="http://schemas.microsoft.com/office/drawing/2017/decorative" val="1"/>
              </a:ext>
            </a:extLst>
          </p:cNvPr>
          <p:cNvCxnSpPr>
            <a:cxnSpLocks/>
          </p:cNvCxnSpPr>
          <p:nvPr/>
        </p:nvCxnSpPr>
        <p:spPr>
          <a:xfrm rot="5400000">
            <a:off x="8567134" y="2171102"/>
            <a:ext cx="354484" cy="3"/>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1F1F6F17-B11E-1359-AF3C-EB41161F30B6}"/>
              </a:ext>
              <a:ext uri="{C183D7F6-B498-43B3-948B-1728B52AA6E4}">
                <adec:decorative xmlns:adec="http://schemas.microsoft.com/office/drawing/2017/decorative" val="1"/>
              </a:ext>
            </a:extLst>
          </p:cNvPr>
          <p:cNvSpPr/>
          <p:nvPr/>
        </p:nvSpPr>
        <p:spPr>
          <a:xfrm>
            <a:off x="8697079" y="190814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7" name="Straight Connector 16">
            <a:extLst>
              <a:ext uri="{FF2B5EF4-FFF2-40B4-BE49-F238E27FC236}">
                <a16:creationId xmlns:a16="http://schemas.microsoft.com/office/drawing/2014/main" id="{F9E0CA1D-7E4C-FD31-C6E9-5221A7303E8D}"/>
              </a:ext>
              <a:ext uri="{C183D7F6-B498-43B3-948B-1728B52AA6E4}">
                <adec:decorative xmlns:adec="http://schemas.microsoft.com/office/drawing/2017/decorative" val="1"/>
              </a:ext>
            </a:extLst>
          </p:cNvPr>
          <p:cNvCxnSpPr>
            <a:cxnSpLocks/>
          </p:cNvCxnSpPr>
          <p:nvPr/>
        </p:nvCxnSpPr>
        <p:spPr>
          <a:xfrm>
            <a:off x="1403773" y="4038735"/>
            <a:ext cx="1347205" cy="13772"/>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60FDA9D7-2A85-405B-1820-740D4954FF0A}"/>
              </a:ext>
              <a:ext uri="{C183D7F6-B498-43B3-948B-1728B52AA6E4}">
                <adec:decorative xmlns:adec="http://schemas.microsoft.com/office/drawing/2017/decorative" val="1"/>
              </a:ext>
            </a:extLst>
          </p:cNvPr>
          <p:cNvSpPr/>
          <p:nvPr/>
        </p:nvSpPr>
        <p:spPr>
          <a:xfrm>
            <a:off x="1319156" y="399198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0" name="TextBox 19">
            <a:extLst>
              <a:ext uri="{FF2B5EF4-FFF2-40B4-BE49-F238E27FC236}">
                <a16:creationId xmlns:a16="http://schemas.microsoft.com/office/drawing/2014/main" id="{5DD769F7-FE11-53B4-3ACB-CF27434DE7AE}"/>
              </a:ext>
            </a:extLst>
          </p:cNvPr>
          <p:cNvSpPr txBox="1"/>
          <p:nvPr/>
        </p:nvSpPr>
        <p:spPr>
          <a:xfrm>
            <a:off x="3508743" y="5910225"/>
            <a:ext cx="3115081"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Semibold"/>
              </a:rPr>
              <a:t>Upload files</a:t>
            </a:r>
            <a:br>
              <a:rPr kumimoji="0" lang="en-US" sz="12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If you’d like Copilot to source responses from information in specific files, add them here.</a:t>
            </a: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1" name="TextBox 20">
            <a:extLst>
              <a:ext uri="{FF2B5EF4-FFF2-40B4-BE49-F238E27FC236}">
                <a16:creationId xmlns:a16="http://schemas.microsoft.com/office/drawing/2014/main" id="{5867984A-264D-5811-6185-92EB838DDBE6}"/>
              </a:ext>
            </a:extLst>
          </p:cNvPr>
          <p:cNvSpPr txBox="1"/>
          <p:nvPr/>
        </p:nvSpPr>
        <p:spPr>
          <a:xfrm>
            <a:off x="9598872" y="4125406"/>
            <a:ext cx="2334668" cy="184666"/>
          </a:xfrm>
          <a:prstGeom prst="rect">
            <a:avLst/>
          </a:prstGeom>
          <a:noFill/>
        </p:spPr>
        <p:txBody>
          <a:bodyPr wrap="square" lIns="0" tIns="0" rIns="0" bIns="0" rtlCol="0" anchor="t">
            <a:spAutoFit/>
          </a:bodyPr>
          <a:lstStyle/>
          <a:p>
            <a:pPr>
              <a:spcAft>
                <a:spcPts val="600"/>
              </a:spcAft>
              <a:defRPr/>
            </a:pPr>
            <a:r>
              <a:rPr lang="en-US" sz="1200" dirty="0">
                <a:solidFill>
                  <a:srgbClr val="00B050"/>
                </a:solidFill>
                <a:latin typeface="Segoe UI Semibold" panose="020B0702040204020203" pitchFamily="34" charset="0"/>
                <a:cs typeface="Segoe UI Semibold" panose="020B0702040204020203" pitchFamily="34" charset="0"/>
              </a:rPr>
              <a:t>Send your prompt!</a:t>
            </a:r>
            <a:endParaRPr lang="en-US" sz="1200" dirty="0">
              <a:solidFill>
                <a:srgbClr val="00B050"/>
              </a:solidFill>
              <a:latin typeface="Segoe UI "/>
              <a:cs typeface="Segoe UI"/>
            </a:endParaRPr>
          </a:p>
        </p:txBody>
      </p:sp>
      <p:sp>
        <p:nvSpPr>
          <p:cNvPr id="22" name="Oval 21">
            <a:extLst>
              <a:ext uri="{FF2B5EF4-FFF2-40B4-BE49-F238E27FC236}">
                <a16:creationId xmlns:a16="http://schemas.microsoft.com/office/drawing/2014/main" id="{4264C455-060B-7B7A-1078-B628ED421B81}"/>
              </a:ext>
              <a:ext uri="{C183D7F6-B498-43B3-948B-1728B52AA6E4}">
                <adec:decorative xmlns:adec="http://schemas.microsoft.com/office/drawing/2017/decorative" val="1"/>
              </a:ext>
            </a:extLst>
          </p:cNvPr>
          <p:cNvSpPr/>
          <p:nvPr/>
        </p:nvSpPr>
        <p:spPr>
          <a:xfrm>
            <a:off x="8610046" y="613112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6" name="Oval 25">
            <a:extLst>
              <a:ext uri="{FF2B5EF4-FFF2-40B4-BE49-F238E27FC236}">
                <a16:creationId xmlns:a16="http://schemas.microsoft.com/office/drawing/2014/main" id="{7291347D-17B1-5EB9-E5DE-3BBCED6F0720}"/>
              </a:ext>
              <a:ext uri="{C183D7F6-B498-43B3-948B-1728B52AA6E4}">
                <adec:decorative xmlns:adec="http://schemas.microsoft.com/office/drawing/2017/decorative" val="1"/>
              </a:ext>
            </a:extLst>
          </p:cNvPr>
          <p:cNvSpPr/>
          <p:nvPr/>
        </p:nvSpPr>
        <p:spPr>
          <a:xfrm>
            <a:off x="9441803" y="478516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7" name="Straight Connector 26">
            <a:extLst>
              <a:ext uri="{FF2B5EF4-FFF2-40B4-BE49-F238E27FC236}">
                <a16:creationId xmlns:a16="http://schemas.microsoft.com/office/drawing/2014/main" id="{F0FFD989-9C57-BD42-ADB3-D25C33AB8B67}"/>
              </a:ext>
              <a:ext uri="{C183D7F6-B498-43B3-948B-1728B52AA6E4}">
                <adec:decorative xmlns:adec="http://schemas.microsoft.com/office/drawing/2017/decorative" val="1"/>
              </a:ext>
            </a:extLst>
          </p:cNvPr>
          <p:cNvCxnSpPr>
            <a:cxnSpLocks/>
          </p:cNvCxnSpPr>
          <p:nvPr/>
        </p:nvCxnSpPr>
        <p:spPr>
          <a:xfrm>
            <a:off x="8792328" y="4829369"/>
            <a:ext cx="692093"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62">
            <a:extLst>
              <a:ext uri="{FF2B5EF4-FFF2-40B4-BE49-F238E27FC236}">
                <a16:creationId xmlns:a16="http://schemas.microsoft.com/office/drawing/2014/main" id="{4FF66145-477A-CBA2-6BE8-0521159CCB70}"/>
              </a:ext>
              <a:ext uri="{C183D7F6-B498-43B3-948B-1728B52AA6E4}">
                <adec:decorative xmlns:adec="http://schemas.microsoft.com/office/drawing/2017/decorative" val="1"/>
              </a:ext>
            </a:extLst>
          </p:cNvPr>
          <p:cNvCxnSpPr>
            <a:cxnSpLocks/>
          </p:cNvCxnSpPr>
          <p:nvPr/>
        </p:nvCxnSpPr>
        <p:spPr>
          <a:xfrm rot="5400000" flipH="1" flipV="1">
            <a:off x="3538423" y="4914891"/>
            <a:ext cx="1612723" cy="199250"/>
          </a:xfrm>
          <a:prstGeom prst="bentConnector3">
            <a:avLst>
              <a:gd name="adj1" fmla="val 99447"/>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69BAE4F-4248-B3F9-2664-04ABF7461651}"/>
              </a:ext>
              <a:ext uri="{C183D7F6-B498-43B3-948B-1728B52AA6E4}">
                <adec:decorative xmlns:adec="http://schemas.microsoft.com/office/drawing/2017/decorative" val="1"/>
              </a:ext>
            </a:extLst>
          </p:cNvPr>
          <p:cNvSpPr/>
          <p:nvPr/>
        </p:nvSpPr>
        <p:spPr>
          <a:xfrm>
            <a:off x="4194773" y="582197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35" name="Straight Connector 34">
            <a:extLst>
              <a:ext uri="{FF2B5EF4-FFF2-40B4-BE49-F238E27FC236}">
                <a16:creationId xmlns:a16="http://schemas.microsoft.com/office/drawing/2014/main" id="{52EFFF5C-CEF6-0584-8C8C-CA33CD515553}"/>
              </a:ext>
              <a:ext uri="{C183D7F6-B498-43B3-948B-1728B52AA6E4}">
                <adec:decorative xmlns:adec="http://schemas.microsoft.com/office/drawing/2017/decorative" val="1"/>
              </a:ext>
            </a:extLst>
          </p:cNvPr>
          <p:cNvCxnSpPr>
            <a:cxnSpLocks/>
            <a:stCxn id="36" idx="4"/>
          </p:cNvCxnSpPr>
          <p:nvPr/>
        </p:nvCxnSpPr>
        <p:spPr>
          <a:xfrm>
            <a:off x="5200507" y="2129074"/>
            <a:ext cx="0" cy="1581689"/>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187E4E4C-4FFB-0C86-BD86-9E30B667FFEE}"/>
              </a:ext>
              <a:ext uri="{C183D7F6-B498-43B3-948B-1728B52AA6E4}">
                <adec:decorative xmlns:adec="http://schemas.microsoft.com/office/drawing/2017/decorative" val="1"/>
              </a:ext>
            </a:extLst>
          </p:cNvPr>
          <p:cNvSpPr/>
          <p:nvPr/>
        </p:nvSpPr>
        <p:spPr>
          <a:xfrm>
            <a:off x="5152882" y="203763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5" name="Straight Connector 44">
            <a:extLst>
              <a:ext uri="{FF2B5EF4-FFF2-40B4-BE49-F238E27FC236}">
                <a16:creationId xmlns:a16="http://schemas.microsoft.com/office/drawing/2014/main" id="{8E0B0648-3649-B5AB-3558-01B4113C8CA0}"/>
              </a:ext>
              <a:ext uri="{C183D7F6-B498-43B3-948B-1728B52AA6E4}">
                <adec:decorative xmlns:adec="http://schemas.microsoft.com/office/drawing/2017/decorative" val="1"/>
              </a:ext>
            </a:extLst>
          </p:cNvPr>
          <p:cNvCxnSpPr>
            <a:cxnSpLocks/>
          </p:cNvCxnSpPr>
          <p:nvPr/>
        </p:nvCxnSpPr>
        <p:spPr>
          <a:xfrm>
            <a:off x="8657189" y="5522637"/>
            <a:ext cx="0" cy="608491"/>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1DFF5B8-FAB3-E26F-CFEF-92124F4B52C5}"/>
              </a:ext>
              <a:ext uri="{C183D7F6-B498-43B3-948B-1728B52AA6E4}">
                <adec:decorative xmlns:adec="http://schemas.microsoft.com/office/drawing/2017/decorative" val="1"/>
              </a:ext>
            </a:extLst>
          </p:cNvPr>
          <p:cNvCxnSpPr>
            <a:cxnSpLocks/>
          </p:cNvCxnSpPr>
          <p:nvPr/>
        </p:nvCxnSpPr>
        <p:spPr>
          <a:xfrm>
            <a:off x="9030112" y="4208154"/>
            <a:ext cx="411691"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7B26EF3E-AB6F-B585-53C0-FA8DF1BC634B}"/>
              </a:ext>
              <a:ext uri="{C183D7F6-B498-43B3-948B-1728B52AA6E4}">
                <adec:decorative xmlns:adec="http://schemas.microsoft.com/office/drawing/2017/decorative" val="1"/>
              </a:ext>
            </a:extLst>
          </p:cNvPr>
          <p:cNvSpPr/>
          <p:nvPr/>
        </p:nvSpPr>
        <p:spPr>
          <a:xfrm>
            <a:off x="9455976" y="417201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Tree>
    <p:extLst>
      <p:ext uri="{BB962C8B-B14F-4D97-AF65-F5344CB8AC3E}">
        <p14:creationId xmlns:p14="http://schemas.microsoft.com/office/powerpoint/2010/main" val="4172901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492C-74BA-572E-FF71-6F80DD421D6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860781-B29E-846E-EAD3-3059C1C6F133}"/>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itle 1">
            <a:extLst>
              <a:ext uri="{FF2B5EF4-FFF2-40B4-BE49-F238E27FC236}">
                <a16:creationId xmlns:a16="http://schemas.microsoft.com/office/drawing/2014/main" id="{2C4E8B34-640B-BBC4-3C37-4AA9E1522250}"/>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Sign in with your work account</a:t>
            </a:r>
          </a:p>
        </p:txBody>
      </p:sp>
      <p:sp>
        <p:nvSpPr>
          <p:cNvPr id="3" name="Oval 2">
            <a:extLst>
              <a:ext uri="{FF2B5EF4-FFF2-40B4-BE49-F238E27FC236}">
                <a16:creationId xmlns:a16="http://schemas.microsoft.com/office/drawing/2014/main" id="{A849ECCA-018F-D2F7-E010-F09C9B022C88}"/>
              </a:ext>
              <a:ext uri="{C183D7F6-B498-43B3-948B-1728B52AA6E4}">
                <adec:decorative xmlns:adec="http://schemas.microsoft.com/office/drawing/2017/decorative" val="0"/>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sp>
        <p:nvSpPr>
          <p:cNvPr id="4" name="TextBox 3">
            <a:extLst>
              <a:ext uri="{FF2B5EF4-FFF2-40B4-BE49-F238E27FC236}">
                <a16:creationId xmlns:a16="http://schemas.microsoft.com/office/drawing/2014/main" id="{BFEE3C01-BDC9-B83E-C290-FF4631C69A54}"/>
              </a:ext>
            </a:extLst>
          </p:cNvPr>
          <p:cNvSpPr txBox="1"/>
          <p:nvPr/>
        </p:nvSpPr>
        <p:spPr>
          <a:xfrm>
            <a:off x="1140037" y="1967163"/>
            <a:ext cx="4068831"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Navigate to </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hlinkClick r:id="rId2"/>
              </a:rPr>
              <a:t>M365Copilot.com</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rPr>
              <a:t>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on your preferred browser on your device to get to Copilot Chat. </a:t>
            </a:r>
          </a:p>
        </p:txBody>
      </p:sp>
      <p:sp>
        <p:nvSpPr>
          <p:cNvPr id="5" name="Oval 4">
            <a:extLst>
              <a:ext uri="{FF2B5EF4-FFF2-40B4-BE49-F238E27FC236}">
                <a16:creationId xmlns:a16="http://schemas.microsoft.com/office/drawing/2014/main" id="{64572311-5F49-4677-FDE7-175BA47EF650}"/>
              </a:ext>
              <a:ext uri="{C183D7F6-B498-43B3-948B-1728B52AA6E4}">
                <adec:decorative xmlns:adec="http://schemas.microsoft.com/office/drawing/2017/decorative" val="0"/>
              </a:ext>
            </a:extLst>
          </p:cNvPr>
          <p:cNvSpPr>
            <a:spLocks noChangeAspect="1"/>
          </p:cNvSpPr>
          <p:nvPr/>
        </p:nvSpPr>
        <p:spPr>
          <a:xfrm>
            <a:off x="743544" y="3021146"/>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7" name="TextBox 6">
            <a:extLst>
              <a:ext uri="{FF2B5EF4-FFF2-40B4-BE49-F238E27FC236}">
                <a16:creationId xmlns:a16="http://schemas.microsoft.com/office/drawing/2014/main" id="{3E879114-8690-5D56-C1C5-19A12669741D}"/>
              </a:ext>
            </a:extLst>
          </p:cNvPr>
          <p:cNvSpPr txBox="1"/>
          <p:nvPr/>
        </p:nvSpPr>
        <p:spPr>
          <a:xfrm>
            <a:off x="1157896" y="3042545"/>
            <a:ext cx="4068831"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Ensure you’re signed in with your work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You will know you are successfully signed in to Copilot Chat when you see the green shield icon      next to “New chat” and the Microsoft 365 Copilot icon at the top of the page. </a:t>
            </a:r>
          </a:p>
        </p:txBody>
      </p:sp>
      <p:pic>
        <p:nvPicPr>
          <p:cNvPr id="8" name="Graphic 7">
            <a:extLst>
              <a:ext uri="{FF2B5EF4-FFF2-40B4-BE49-F238E27FC236}">
                <a16:creationId xmlns:a16="http://schemas.microsoft.com/office/drawing/2014/main" id="{35EAB8E0-8007-7ACF-65BD-E0B297D31A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11" y="5560617"/>
            <a:ext cx="396169" cy="396169"/>
          </a:xfrm>
          <a:prstGeom prst="rect">
            <a:avLst/>
          </a:prstGeom>
        </p:spPr>
      </p:pic>
      <p:sp>
        <p:nvSpPr>
          <p:cNvPr id="9" name="TextBox 8">
            <a:extLst>
              <a:ext uri="{FF2B5EF4-FFF2-40B4-BE49-F238E27FC236}">
                <a16:creationId xmlns:a16="http://schemas.microsoft.com/office/drawing/2014/main" id="{27D63FA0-B5A0-B5B6-8704-9594B878EA28}"/>
              </a:ext>
            </a:extLst>
          </p:cNvPr>
          <p:cNvSpPr txBox="1"/>
          <p:nvPr/>
        </p:nvSpPr>
        <p:spPr>
          <a:xfrm>
            <a:off x="1375589" y="5587454"/>
            <a:ext cx="9663252" cy="369332"/>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If you are not signed in with your work account, Enterprise </a:t>
            </a:r>
            <a:r>
              <a:rPr lang="en-US" sz="1765" dirty="0">
                <a:gradFill>
                  <a:gsLst>
                    <a:gs pos="2917">
                      <a:srgbClr val="000000"/>
                    </a:gs>
                    <a:gs pos="30000">
                      <a:srgbClr val="000000"/>
                    </a:gs>
                  </a:gsLst>
                  <a:lin ang="5400000" scaled="0"/>
                </a:gradFill>
                <a:latin typeface="Segoe UI "/>
                <a:cs typeface="Segoe UI"/>
              </a:rPr>
              <a:t>D</a:t>
            </a:r>
            <a:r>
              <a:rPr kumimoji="0" lang="en-US" sz="1765" b="0" i="0" u="none" strike="noStrike" kern="1200" cap="none" spc="0" normalizeH="0" baseline="0" noProof="0" dirty="0" err="1">
                <a:ln>
                  <a:noFill/>
                </a:ln>
                <a:gradFill>
                  <a:gsLst>
                    <a:gs pos="2917">
                      <a:srgbClr val="000000"/>
                    </a:gs>
                    <a:gs pos="30000">
                      <a:srgbClr val="000000"/>
                    </a:gs>
                  </a:gsLst>
                  <a:lin ang="5400000" scaled="0"/>
                </a:gradFill>
                <a:effectLst/>
                <a:uLnTx/>
                <a:uFillTx/>
                <a:latin typeface="Segoe UI "/>
                <a:ea typeface="+mn-ea"/>
                <a:cs typeface="Segoe UI"/>
              </a:rPr>
              <a:t>ata</a:t>
            </a:r>
            <a:r>
              <a:rPr kumimoji="0" lang="en-US" sz="1765"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 </a:t>
            </a:r>
            <a:r>
              <a:rPr lang="en-US" sz="1765" dirty="0">
                <a:gradFill>
                  <a:gsLst>
                    <a:gs pos="2917">
                      <a:srgbClr val="000000"/>
                    </a:gs>
                    <a:gs pos="30000">
                      <a:srgbClr val="000000"/>
                    </a:gs>
                  </a:gsLst>
                  <a:lin ang="5400000" scaled="0"/>
                </a:gradFill>
                <a:latin typeface="Segoe UI "/>
                <a:cs typeface="Segoe UI"/>
              </a:rPr>
              <a:t>P</a:t>
            </a:r>
            <a:r>
              <a:rPr kumimoji="0" lang="en-US" sz="1765" b="0" i="0" u="none" strike="noStrike" kern="1200" cap="none" spc="0" normalizeH="0" baseline="0" noProof="0" dirty="0" err="1">
                <a:ln>
                  <a:noFill/>
                </a:ln>
                <a:gradFill>
                  <a:gsLst>
                    <a:gs pos="2917">
                      <a:srgbClr val="000000"/>
                    </a:gs>
                    <a:gs pos="30000">
                      <a:srgbClr val="000000"/>
                    </a:gs>
                  </a:gsLst>
                  <a:lin ang="5400000" scaled="0"/>
                </a:gradFill>
                <a:effectLst/>
                <a:uLnTx/>
                <a:uFillTx/>
                <a:latin typeface="Segoe UI "/>
                <a:ea typeface="+mn-ea"/>
                <a:cs typeface="Segoe UI"/>
              </a:rPr>
              <a:t>rotection</a:t>
            </a:r>
            <a:r>
              <a:rPr kumimoji="0" lang="en-US" sz="1765"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 does not apply.</a:t>
            </a:r>
          </a:p>
        </p:txBody>
      </p:sp>
      <p:grpSp>
        <p:nvGrpSpPr>
          <p:cNvPr id="10" name="Group 9">
            <a:extLst>
              <a:ext uri="{FF2B5EF4-FFF2-40B4-BE49-F238E27FC236}">
                <a16:creationId xmlns:a16="http://schemas.microsoft.com/office/drawing/2014/main" id="{8C85673F-82C7-BD67-C262-183023D2F600}"/>
              </a:ext>
              <a:ext uri="{C183D7F6-B498-43B3-948B-1728B52AA6E4}">
                <adec:decorative xmlns:adec="http://schemas.microsoft.com/office/drawing/2017/decorative" val="1"/>
              </a:ext>
            </a:extLst>
          </p:cNvPr>
          <p:cNvGrpSpPr/>
          <p:nvPr/>
        </p:nvGrpSpPr>
        <p:grpSpPr>
          <a:xfrm>
            <a:off x="5174293" y="1583321"/>
            <a:ext cx="5985410" cy="3478672"/>
            <a:chOff x="5174293" y="1583321"/>
            <a:chExt cx="5985410" cy="3478672"/>
          </a:xfrm>
        </p:grpSpPr>
        <p:grpSp>
          <p:nvGrpSpPr>
            <p:cNvPr id="21" name="Group 20">
              <a:extLst>
                <a:ext uri="{FF2B5EF4-FFF2-40B4-BE49-F238E27FC236}">
                  <a16:creationId xmlns:a16="http://schemas.microsoft.com/office/drawing/2014/main" id="{4A820676-123D-7B8A-2925-0F1DA32C449C}"/>
                </a:ext>
              </a:extLst>
            </p:cNvPr>
            <p:cNvGrpSpPr/>
            <p:nvPr/>
          </p:nvGrpSpPr>
          <p:grpSpPr>
            <a:xfrm>
              <a:off x="5448613" y="1846993"/>
              <a:ext cx="5711090" cy="3215000"/>
              <a:chOff x="2049205" y="2126369"/>
              <a:chExt cx="5711090" cy="3215000"/>
            </a:xfrm>
          </p:grpSpPr>
          <p:pic>
            <p:nvPicPr>
              <p:cNvPr id="20" name="Picture 2">
                <a:extLst>
                  <a:ext uri="{FF2B5EF4-FFF2-40B4-BE49-F238E27FC236}">
                    <a16:creationId xmlns:a16="http://schemas.microsoft.com/office/drawing/2014/main" id="{00F1CBD8-2E11-92BC-D398-8B721D38F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9205" y="2126369"/>
                <a:ext cx="5711090" cy="321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41C36BA5-98E2-AD75-0B51-689DB0F3BF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50258" y="2149669"/>
                <a:ext cx="5710037" cy="3179669"/>
              </a:xfrm>
              <a:prstGeom prst="rect">
                <a:avLst/>
              </a:prstGeom>
            </p:spPr>
          </p:pic>
        </p:grpSp>
        <p:pic>
          <p:nvPicPr>
            <p:cNvPr id="12" name="Picture 11" descr="A screenshot of a computer&#10;&#10;Description automatically generated">
              <a:extLst>
                <a:ext uri="{FF2B5EF4-FFF2-40B4-BE49-F238E27FC236}">
                  <a16:creationId xmlns:a16="http://schemas.microsoft.com/office/drawing/2014/main" id="{A1965340-1AAB-0E81-0D70-C5A9C85EDC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4293" y="1583321"/>
              <a:ext cx="2743200" cy="721898"/>
            </a:xfrm>
            <a:prstGeom prst="rect">
              <a:avLst/>
            </a:prstGeom>
            <a:ln w="28575">
              <a:noFill/>
            </a:ln>
          </p:spPr>
        </p:pic>
        <p:sp>
          <p:nvSpPr>
            <p:cNvPr id="14" name="Rectangle 13">
              <a:extLst>
                <a:ext uri="{FF2B5EF4-FFF2-40B4-BE49-F238E27FC236}">
                  <a16:creationId xmlns:a16="http://schemas.microsoft.com/office/drawing/2014/main" id="{6D19D579-2E14-AB7C-FA60-5F21EB8C770C}"/>
                </a:ext>
              </a:extLst>
            </p:cNvPr>
            <p:cNvSpPr/>
            <p:nvPr/>
          </p:nvSpPr>
          <p:spPr>
            <a:xfrm>
              <a:off x="6061759" y="1949737"/>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F0E1227-E5B5-B9AB-6C0E-D49FF762F0C7}"/>
                </a:ext>
              </a:extLst>
            </p:cNvPr>
            <p:cNvSpPr txBox="1"/>
            <p:nvPr/>
          </p:nvSpPr>
          <p:spPr>
            <a:xfrm>
              <a:off x="5951377" y="1896456"/>
              <a:ext cx="1966116"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lumMod val="65000"/>
                      <a:lumOff val="35000"/>
                    </a:srgbClr>
                  </a:solidFill>
                  <a:effectLst/>
                  <a:uLnTx/>
                  <a:uFillTx/>
                  <a:latin typeface="Segoe Sans Display"/>
                  <a:ea typeface="+mn-ea"/>
                  <a:cs typeface="+mn-cs"/>
                </a:rPr>
                <a:t>https://M365Copilot.com</a:t>
              </a:r>
            </a:p>
          </p:txBody>
        </p:sp>
        <p:pic>
          <p:nvPicPr>
            <p:cNvPr id="16" name="Picture 15" descr="A screenshot of a computer&#10;&#10;Description automatically generated">
              <a:extLst>
                <a:ext uri="{FF2B5EF4-FFF2-40B4-BE49-F238E27FC236}">
                  <a16:creationId xmlns:a16="http://schemas.microsoft.com/office/drawing/2014/main" id="{510D5ECF-384B-4332-371B-76EE1A0056BB}"/>
                </a:ext>
              </a:extLst>
            </p:cNvPr>
            <p:cNvPicPr>
              <a:picLocks noChangeAspect="1"/>
            </p:cNvPicPr>
            <p:nvPr/>
          </p:nvPicPr>
          <p:blipFill>
            <a:blip r:embed="rId9">
              <a:extLst>
                <a:ext uri="{28A0092B-C50C-407E-A947-70E740481C1C}">
                  <a14:useLocalDpi xmlns:a14="http://schemas.microsoft.com/office/drawing/2010/main" val="0"/>
                </a:ext>
              </a:extLst>
            </a:blip>
            <a:srcRect l="74069" t="14650" r="24537" b="82777"/>
            <a:stretch/>
          </p:blipFill>
          <p:spPr>
            <a:xfrm>
              <a:off x="9572220" y="1994774"/>
              <a:ext cx="378491" cy="411887"/>
            </a:xfrm>
            <a:prstGeom prst="rect">
              <a:avLst/>
            </a:prstGeom>
            <a:ln w="38100">
              <a:solidFill>
                <a:srgbClr val="3579CF"/>
              </a:solidFill>
            </a:ln>
          </p:spPr>
        </p:pic>
        <p:sp>
          <p:nvSpPr>
            <p:cNvPr id="17" name="Oval 16">
              <a:extLst>
                <a:ext uri="{FF2B5EF4-FFF2-40B4-BE49-F238E27FC236}">
                  <a16:creationId xmlns:a16="http://schemas.microsoft.com/office/drawing/2014/main" id="{DE4A3218-3CCB-13C8-7624-07060711AAF2}"/>
                </a:ext>
              </a:extLst>
            </p:cNvPr>
            <p:cNvSpPr>
              <a:spLocks noChangeAspect="1"/>
            </p:cNvSpPr>
            <p:nvPr/>
          </p:nvSpPr>
          <p:spPr>
            <a:xfrm>
              <a:off x="9371427" y="1797409"/>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grpSp>
      <p:pic>
        <p:nvPicPr>
          <p:cNvPr id="18" name="Picture 17">
            <a:extLst>
              <a:ext uri="{FF2B5EF4-FFF2-40B4-BE49-F238E27FC236}">
                <a16:creationId xmlns:a16="http://schemas.microsoft.com/office/drawing/2014/main" id="{6E8A6B14-605B-784F-F477-2DCC8219185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l="74259" t="15022" r="24738" b="83127"/>
          <a:stretch/>
        </p:blipFill>
        <p:spPr>
          <a:xfrm>
            <a:off x="2168661" y="4287529"/>
            <a:ext cx="207895" cy="226239"/>
          </a:xfrm>
          <a:prstGeom prst="rect">
            <a:avLst/>
          </a:prstGeom>
          <a:ln w="38100">
            <a:noFill/>
          </a:ln>
        </p:spPr>
      </p:pic>
      <p:sp>
        <p:nvSpPr>
          <p:cNvPr id="13" name="Oval 12">
            <a:extLst>
              <a:ext uri="{FF2B5EF4-FFF2-40B4-BE49-F238E27FC236}">
                <a16:creationId xmlns:a16="http://schemas.microsoft.com/office/drawing/2014/main" id="{D22D4C44-F9C9-0202-2D83-9153FC303C77}"/>
              </a:ext>
              <a:ext uri="{C183D7F6-B498-43B3-948B-1728B52AA6E4}">
                <adec:decorative xmlns:adec="http://schemas.microsoft.com/office/drawing/2017/decorative" val="1"/>
              </a:ext>
            </a:extLst>
          </p:cNvPr>
          <p:cNvSpPr>
            <a:spLocks noChangeAspect="1"/>
          </p:cNvSpPr>
          <p:nvPr/>
        </p:nvSpPr>
        <p:spPr>
          <a:xfrm>
            <a:off x="5069697" y="1744689"/>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spTree>
    <p:extLst>
      <p:ext uri="{BB962C8B-B14F-4D97-AF65-F5344CB8AC3E}">
        <p14:creationId xmlns:p14="http://schemas.microsoft.com/office/powerpoint/2010/main" val="27365259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A36A-ED45-4E19-401D-98E7C39D55F3}"/>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44F3CACF-82C4-D5F2-50AB-5F9020A77C14}"/>
              </a:ext>
            </a:extLst>
          </p:cNvPr>
          <p:cNvPicPr>
            <a:picLocks noChangeAspect="1"/>
          </p:cNvPicPr>
          <p:nvPr/>
        </p:nvPicPr>
        <p:blipFill>
          <a:blip r:embed="rId2"/>
          <a:stretch>
            <a:fillRect/>
          </a:stretch>
        </p:blipFill>
        <p:spPr>
          <a:xfrm>
            <a:off x="2518869" y="2311447"/>
            <a:ext cx="5908443" cy="3463154"/>
          </a:xfrm>
          <a:prstGeom prst="rect">
            <a:avLst/>
          </a:prstGeom>
          <a:ln>
            <a:noFill/>
          </a:ln>
          <a:effectLst>
            <a:outerShdw blurRad="190500" algn="tl" rotWithShape="0">
              <a:srgbClr val="000000">
                <a:alpha val="70000"/>
              </a:srgbClr>
            </a:outerShdw>
          </a:effectLst>
        </p:spPr>
      </p:pic>
      <p:sp>
        <p:nvSpPr>
          <p:cNvPr id="8" name="Title 1">
            <a:extLst>
              <a:ext uri="{FF2B5EF4-FFF2-40B4-BE49-F238E27FC236}">
                <a16:creationId xmlns:a16="http://schemas.microsoft.com/office/drawing/2014/main" id="{60525D59-BFAF-CA88-E1C0-686BE892FF18}"/>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Semibold"/>
              </a:rPr>
              <a:t>Get to know Copilot Chat Today!</a:t>
            </a:r>
            <a:endParaRPr kumimoji="0" lang="en-US" sz="3600" b="0" i="0" u="none" strike="noStrike" kern="1200" cap="none" spc="-50" normalizeH="0" baseline="0" noProof="0" dirty="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5" name="TextBox 4">
            <a:extLst>
              <a:ext uri="{FF2B5EF4-FFF2-40B4-BE49-F238E27FC236}">
                <a16:creationId xmlns:a16="http://schemas.microsoft.com/office/drawing/2014/main" id="{1CBBFFF5-969B-C89F-689E-5A94508CFA3B}"/>
              </a:ext>
            </a:extLst>
          </p:cNvPr>
          <p:cNvSpPr txBox="1"/>
          <p:nvPr/>
        </p:nvSpPr>
        <p:spPr>
          <a:xfrm>
            <a:off x="477422" y="1033625"/>
            <a:ext cx="4188188" cy="4001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at</a:t>
            </a:r>
          </a:p>
        </p:txBody>
      </p:sp>
      <p:sp>
        <p:nvSpPr>
          <p:cNvPr id="4" name="TextBox 3">
            <a:extLst>
              <a:ext uri="{FF2B5EF4-FFF2-40B4-BE49-F238E27FC236}">
                <a16:creationId xmlns:a16="http://schemas.microsoft.com/office/drawing/2014/main" id="{E8B3CC68-427B-CB78-C8E2-7A721312A977}"/>
              </a:ext>
            </a:extLst>
          </p:cNvPr>
          <p:cNvSpPr txBox="1"/>
          <p:nvPr/>
        </p:nvSpPr>
        <p:spPr>
          <a:xfrm>
            <a:off x="995923" y="1858645"/>
            <a:ext cx="10367192" cy="24622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Here is a visual tour of Copilot Chat: </a:t>
            </a:r>
          </a:p>
        </p:txBody>
      </p:sp>
      <p:sp>
        <p:nvSpPr>
          <p:cNvPr id="14" name="TextBox 13">
            <a:extLst>
              <a:ext uri="{FF2B5EF4-FFF2-40B4-BE49-F238E27FC236}">
                <a16:creationId xmlns:a16="http://schemas.microsoft.com/office/drawing/2014/main" id="{50A5F9B7-F5B6-8CCB-5451-335DD2F53294}"/>
              </a:ext>
            </a:extLst>
          </p:cNvPr>
          <p:cNvSpPr txBox="1"/>
          <p:nvPr/>
        </p:nvSpPr>
        <p:spPr>
          <a:xfrm>
            <a:off x="8734728" y="1995084"/>
            <a:ext cx="2344314"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21" name="TextBox 20">
            <a:extLst>
              <a:ext uri="{FF2B5EF4-FFF2-40B4-BE49-F238E27FC236}">
                <a16:creationId xmlns:a16="http://schemas.microsoft.com/office/drawing/2014/main" id="{9C2DE49C-83C1-13B5-AA67-9339CF94901C}"/>
              </a:ext>
            </a:extLst>
          </p:cNvPr>
          <p:cNvSpPr txBox="1"/>
          <p:nvPr/>
        </p:nvSpPr>
        <p:spPr>
          <a:xfrm>
            <a:off x="8744374" y="2738931"/>
            <a:ext cx="2520639"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Semibold"/>
              </a:rPr>
              <a:t>Recent chats</a:t>
            </a:r>
            <a:br>
              <a:rPr kumimoji="0" lang="en-US" sz="12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Return to a previous chat to continue the conversation</a:t>
            </a: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30" name="TextBox 29">
            <a:extLst>
              <a:ext uri="{FF2B5EF4-FFF2-40B4-BE49-F238E27FC236}">
                <a16:creationId xmlns:a16="http://schemas.microsoft.com/office/drawing/2014/main" id="{5D75D5EC-D564-377E-3270-84E2037AE9F4}"/>
              </a:ext>
            </a:extLst>
          </p:cNvPr>
          <p:cNvSpPr txBox="1"/>
          <p:nvPr/>
        </p:nvSpPr>
        <p:spPr>
          <a:xfrm>
            <a:off x="8744374" y="4029797"/>
            <a:ext cx="2205784"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lang="en-US" sz="1200" dirty="0">
                <a:solidFill>
                  <a:srgbClr val="000000"/>
                </a:solidFill>
                <a:latin typeface="Segoe UI Semibold"/>
                <a:cs typeface="Segoe UI Semibold"/>
              </a:rPr>
              <a:t>Copilot Prompt Gallery</a:t>
            </a:r>
            <a:br>
              <a:rPr kumimoji="0" lang="en-US" sz="12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View additional prompt suggestions, including saved prompts.</a:t>
            </a: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7" name="TextBox 6">
            <a:extLst>
              <a:ext uri="{FF2B5EF4-FFF2-40B4-BE49-F238E27FC236}">
                <a16:creationId xmlns:a16="http://schemas.microsoft.com/office/drawing/2014/main" id="{74F448AA-1179-67FE-0849-5DB360AC5673}"/>
              </a:ext>
            </a:extLst>
          </p:cNvPr>
          <p:cNvSpPr txBox="1"/>
          <p:nvPr/>
        </p:nvSpPr>
        <p:spPr>
          <a:xfrm>
            <a:off x="726117" y="3740562"/>
            <a:ext cx="1669989"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Suggested prompts</a:t>
            </a:r>
            <a:b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If you’re not sure what to ask, try or modify a sample prompt!</a:t>
            </a:r>
          </a:p>
        </p:txBody>
      </p:sp>
      <p:sp>
        <p:nvSpPr>
          <p:cNvPr id="6" name="TextBox 5">
            <a:extLst>
              <a:ext uri="{FF2B5EF4-FFF2-40B4-BE49-F238E27FC236}">
                <a16:creationId xmlns:a16="http://schemas.microsoft.com/office/drawing/2014/main" id="{FE79A5C7-BB1E-81BC-70AB-A6CDDE1B01C5}"/>
              </a:ext>
            </a:extLst>
          </p:cNvPr>
          <p:cNvSpPr txBox="1"/>
          <p:nvPr/>
        </p:nvSpPr>
        <p:spPr>
          <a:xfrm>
            <a:off x="810814" y="4904606"/>
            <a:ext cx="1593737"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grpSp>
        <p:nvGrpSpPr>
          <p:cNvPr id="9" name="Group 8">
            <a:extLst>
              <a:ext uri="{FF2B5EF4-FFF2-40B4-BE49-F238E27FC236}">
                <a16:creationId xmlns:a16="http://schemas.microsoft.com/office/drawing/2014/main" id="{D76D6743-96A9-EE3D-02E2-36318FC9FAE3}"/>
              </a:ext>
              <a:ext uri="{C183D7F6-B498-43B3-948B-1728B52AA6E4}">
                <adec:decorative xmlns:adec="http://schemas.microsoft.com/office/drawing/2017/decorative" val="1"/>
              </a:ext>
            </a:extLst>
          </p:cNvPr>
          <p:cNvGrpSpPr/>
          <p:nvPr/>
        </p:nvGrpSpPr>
        <p:grpSpPr>
          <a:xfrm>
            <a:off x="1528445" y="1052675"/>
            <a:ext cx="2383421" cy="365760"/>
            <a:chOff x="2592438" y="1052675"/>
            <a:chExt cx="2383421" cy="365760"/>
          </a:xfrm>
        </p:grpSpPr>
        <p:sp>
          <p:nvSpPr>
            <p:cNvPr id="10" name="TextBox 9">
              <a:extLst>
                <a:ext uri="{FF2B5EF4-FFF2-40B4-BE49-F238E27FC236}">
                  <a16:creationId xmlns:a16="http://schemas.microsoft.com/office/drawing/2014/main" id="{8B5E2C38-F1C1-4C68-C558-E389075B7EB6}"/>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11" name="TextBox 10">
              <a:extLst>
                <a:ext uri="{FF2B5EF4-FFF2-40B4-BE49-F238E27FC236}">
                  <a16:creationId xmlns:a16="http://schemas.microsoft.com/office/drawing/2014/main" id="{2E7A94E3-E791-2CD0-97DE-FD654BAB50F4}"/>
                </a:ext>
              </a:extLst>
            </p:cNvPr>
            <p:cNvSpPr txBox="1"/>
            <p:nvPr/>
          </p:nvSpPr>
          <p:spPr>
            <a:xfrm>
              <a:off x="2703061" y="1102854"/>
              <a:ext cx="2162175" cy="246221"/>
            </a:xfrm>
            <a:prstGeom prst="rect">
              <a:avLst/>
            </a:prstGeom>
            <a:noFill/>
            <a:ln>
              <a:noFill/>
            </a:ln>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a:hlinkClick r:id="rId3">
                    <a:extLst>
                      <a:ext uri="{A12FA001-AC4F-418D-AE19-62706E023703}">
                        <ahyp:hlinkClr xmlns:ahyp="http://schemas.microsoft.com/office/drawing/2018/hyperlinkcolor" val="tx"/>
                      </a:ext>
                    </a:extLst>
                  </a:hlinkClick>
                </a:rPr>
                <a:t>M365</a:t>
              </a:r>
              <a:r>
                <a:rPr kumimoji="0" lang="en-US" sz="1600" b="0"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a:rPr>
                <a:t>Copilot.com</a:t>
              </a:r>
              <a:endParaRPr kumimoji="0" lang="en-IN" sz="1600" b="0" i="0" u="sng" strike="noStrike" kern="1200" cap="none" spc="0" normalizeH="0" baseline="0" noProof="0" dirty="0">
                <a:ln>
                  <a:noFill/>
                </a:ln>
                <a:solidFill>
                  <a:srgbClr val="FFFFFF"/>
                </a:solidFill>
                <a:effectLst/>
                <a:uLnTx/>
                <a:uFillTx/>
                <a:latin typeface="Segoe UI semibold(Body)"/>
                <a:ea typeface="+mn-ea"/>
                <a:cs typeface="+mn-cs"/>
              </a:endParaRPr>
            </a:p>
          </p:txBody>
        </p:sp>
      </p:grpSp>
      <p:sp>
        <p:nvSpPr>
          <p:cNvPr id="13" name="Oval 12">
            <a:extLst>
              <a:ext uri="{FF2B5EF4-FFF2-40B4-BE49-F238E27FC236}">
                <a16:creationId xmlns:a16="http://schemas.microsoft.com/office/drawing/2014/main" id="{12EC302A-4794-BCD9-57BD-3EEB94121EF6}"/>
              </a:ext>
              <a:ext uri="{C183D7F6-B498-43B3-948B-1728B52AA6E4}">
                <adec:decorative xmlns:adec="http://schemas.microsoft.com/office/drawing/2017/decorative" val="1"/>
              </a:ext>
            </a:extLst>
          </p:cNvPr>
          <p:cNvSpPr/>
          <p:nvPr/>
        </p:nvSpPr>
        <p:spPr>
          <a:xfrm>
            <a:off x="1686735" y="496417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5" name="Connector: Elbow 14">
            <a:extLst>
              <a:ext uri="{FF2B5EF4-FFF2-40B4-BE49-F238E27FC236}">
                <a16:creationId xmlns:a16="http://schemas.microsoft.com/office/drawing/2014/main" id="{9F63015E-3C26-3627-2BD9-EE79BA01368C}"/>
              </a:ext>
              <a:ext uri="{C183D7F6-B498-43B3-948B-1728B52AA6E4}">
                <adec:decorative xmlns:adec="http://schemas.microsoft.com/office/drawing/2017/decorative" val="1"/>
              </a:ext>
            </a:extLst>
          </p:cNvPr>
          <p:cNvCxnSpPr>
            <a:cxnSpLocks/>
          </p:cNvCxnSpPr>
          <p:nvPr/>
        </p:nvCxnSpPr>
        <p:spPr>
          <a:xfrm rot="10800000" flipV="1">
            <a:off x="6093566" y="2102125"/>
            <a:ext cx="2448065" cy="299004"/>
          </a:xfrm>
          <a:prstGeom prst="bentConnector3">
            <a:avLst>
              <a:gd name="adj1" fmla="val 99948"/>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95FCAC0-848D-2D74-27CE-B71F1692CB16}"/>
              </a:ext>
              <a:ext uri="{C183D7F6-B498-43B3-948B-1728B52AA6E4}">
                <adec:decorative xmlns:adec="http://schemas.microsoft.com/office/drawing/2017/decorative" val="1"/>
              </a:ext>
            </a:extLst>
          </p:cNvPr>
          <p:cNvSpPr/>
          <p:nvPr/>
        </p:nvSpPr>
        <p:spPr>
          <a:xfrm>
            <a:off x="8549019" y="2056405"/>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7" name="Straight Connector 16">
            <a:extLst>
              <a:ext uri="{FF2B5EF4-FFF2-40B4-BE49-F238E27FC236}">
                <a16:creationId xmlns:a16="http://schemas.microsoft.com/office/drawing/2014/main" id="{6F905F7B-A51F-D72B-4B19-610BAAD9C80E}"/>
              </a:ext>
              <a:ext uri="{C183D7F6-B498-43B3-948B-1728B52AA6E4}">
                <adec:decorative xmlns:adec="http://schemas.microsoft.com/office/drawing/2017/decorative" val="1"/>
              </a:ext>
            </a:extLst>
          </p:cNvPr>
          <p:cNvCxnSpPr>
            <a:cxnSpLocks/>
          </p:cNvCxnSpPr>
          <p:nvPr/>
        </p:nvCxnSpPr>
        <p:spPr>
          <a:xfrm>
            <a:off x="2273344" y="3849008"/>
            <a:ext cx="1347205" cy="13772"/>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F8569C45-7115-CB6C-BB5E-31B37AB1E96E}"/>
              </a:ext>
              <a:ext uri="{C183D7F6-B498-43B3-948B-1728B52AA6E4}">
                <adec:decorative xmlns:adec="http://schemas.microsoft.com/office/drawing/2017/decorative" val="1"/>
              </a:ext>
            </a:extLst>
          </p:cNvPr>
          <p:cNvSpPr/>
          <p:nvPr/>
        </p:nvSpPr>
        <p:spPr>
          <a:xfrm>
            <a:off x="2188727" y="380225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9" name="Connector: Elbow 18">
            <a:extLst>
              <a:ext uri="{FF2B5EF4-FFF2-40B4-BE49-F238E27FC236}">
                <a16:creationId xmlns:a16="http://schemas.microsoft.com/office/drawing/2014/main" id="{5188F695-815E-3EBE-A90B-ACFC602F97A4}"/>
              </a:ext>
              <a:ext uri="{C183D7F6-B498-43B3-948B-1728B52AA6E4}">
                <adec:decorative xmlns:adec="http://schemas.microsoft.com/office/drawing/2017/decorative" val="1"/>
              </a:ext>
            </a:extLst>
          </p:cNvPr>
          <p:cNvCxnSpPr>
            <a:cxnSpLocks/>
          </p:cNvCxnSpPr>
          <p:nvPr/>
        </p:nvCxnSpPr>
        <p:spPr>
          <a:xfrm rot="10800000">
            <a:off x="1734361" y="5001107"/>
            <a:ext cx="3102472" cy="256611"/>
          </a:xfrm>
          <a:prstGeom prst="bentConnector3">
            <a:avLst>
              <a:gd name="adj1" fmla="val -43"/>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C1C13045-21A7-56FB-64CB-4613F6008167}"/>
              </a:ext>
            </a:extLst>
          </p:cNvPr>
          <p:cNvSpPr txBox="1"/>
          <p:nvPr/>
        </p:nvSpPr>
        <p:spPr>
          <a:xfrm>
            <a:off x="4242391" y="5850128"/>
            <a:ext cx="3115081"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Semibold"/>
              </a:rPr>
              <a:t>Upload files</a:t>
            </a:r>
            <a:br>
              <a:rPr kumimoji="0" lang="en-US" sz="1200" b="0" i="0" u="none" strike="noStrike" kern="1200" cap="none" spc="0" normalizeH="0" baseline="0" noProof="0" dirty="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rPr>
              <a:t>If you’d like Copilot to source responses from information in specific files, add them here.</a:t>
            </a:r>
            <a:endPar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32" name="TextBox 31">
            <a:extLst>
              <a:ext uri="{FF2B5EF4-FFF2-40B4-BE49-F238E27FC236}">
                <a16:creationId xmlns:a16="http://schemas.microsoft.com/office/drawing/2014/main" id="{CF323D2D-EFF2-B903-95DD-5D35650E1FB4}"/>
              </a:ext>
            </a:extLst>
          </p:cNvPr>
          <p:cNvSpPr txBox="1"/>
          <p:nvPr/>
        </p:nvSpPr>
        <p:spPr>
          <a:xfrm>
            <a:off x="8744374" y="5473613"/>
            <a:ext cx="2334668" cy="184666"/>
          </a:xfrm>
          <a:prstGeom prst="rect">
            <a:avLst/>
          </a:prstGeom>
          <a:noFill/>
        </p:spPr>
        <p:txBody>
          <a:bodyPr wrap="square" lIns="0" tIns="0" rIns="0" bIns="0" rtlCol="0" anchor="t">
            <a:spAutoFit/>
          </a:bodyPr>
          <a:lstStyle/>
          <a:p>
            <a:pPr>
              <a:spcAft>
                <a:spcPts val="600"/>
              </a:spcAft>
              <a:defRPr/>
            </a:pPr>
            <a:r>
              <a:rPr lang="en-US" sz="1200" dirty="0">
                <a:solidFill>
                  <a:srgbClr val="00B050"/>
                </a:solidFill>
                <a:latin typeface="Segoe UI Semibold" panose="020B0702040204020203" pitchFamily="34" charset="0"/>
                <a:cs typeface="Segoe UI Semibold" panose="020B0702040204020203" pitchFamily="34" charset="0"/>
              </a:rPr>
              <a:t>Send your prompt!</a:t>
            </a:r>
            <a:endParaRPr lang="en-US" sz="1200" dirty="0">
              <a:solidFill>
                <a:srgbClr val="00B050"/>
              </a:solidFill>
              <a:latin typeface="Segoe UI "/>
              <a:cs typeface="Segoe UI"/>
            </a:endParaRPr>
          </a:p>
        </p:txBody>
      </p:sp>
      <p:sp>
        <p:nvSpPr>
          <p:cNvPr id="43" name="Oval 42">
            <a:extLst>
              <a:ext uri="{FF2B5EF4-FFF2-40B4-BE49-F238E27FC236}">
                <a16:creationId xmlns:a16="http://schemas.microsoft.com/office/drawing/2014/main" id="{D314DD84-1A41-39E1-A9F7-79CEAB4CC2B3}"/>
              </a:ext>
              <a:ext uri="{C183D7F6-B498-43B3-948B-1728B52AA6E4}">
                <adec:decorative xmlns:adec="http://schemas.microsoft.com/office/drawing/2017/decorative" val="1"/>
              </a:ext>
            </a:extLst>
          </p:cNvPr>
          <p:cNvSpPr/>
          <p:nvPr/>
        </p:nvSpPr>
        <p:spPr>
          <a:xfrm>
            <a:off x="8610046" y="553569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5" name="Straight Connector 44">
            <a:extLst>
              <a:ext uri="{FF2B5EF4-FFF2-40B4-BE49-F238E27FC236}">
                <a16:creationId xmlns:a16="http://schemas.microsoft.com/office/drawing/2014/main" id="{596AA1FD-0680-FC86-14E7-B1B5B4A62B36}"/>
              </a:ext>
              <a:ext uri="{C183D7F6-B498-43B3-948B-1728B52AA6E4}">
                <adec:decorative xmlns:adec="http://schemas.microsoft.com/office/drawing/2017/decorative" val="1"/>
              </a:ext>
            </a:extLst>
          </p:cNvPr>
          <p:cNvCxnSpPr>
            <a:cxnSpLocks/>
          </p:cNvCxnSpPr>
          <p:nvPr/>
        </p:nvCxnSpPr>
        <p:spPr>
          <a:xfrm>
            <a:off x="6780803" y="5581414"/>
            <a:ext cx="1876868"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9A630659-9535-8EA9-E793-852DF23EAB70}"/>
              </a:ext>
              <a:ext uri="{C183D7F6-B498-43B3-948B-1728B52AA6E4}">
                <adec:decorative xmlns:adec="http://schemas.microsoft.com/office/drawing/2017/decorative" val="1"/>
              </a:ext>
            </a:extLst>
          </p:cNvPr>
          <p:cNvSpPr/>
          <p:nvPr/>
        </p:nvSpPr>
        <p:spPr>
          <a:xfrm>
            <a:off x="8591551" y="4356635"/>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9" name="Connector: Elbow 48">
            <a:extLst>
              <a:ext uri="{FF2B5EF4-FFF2-40B4-BE49-F238E27FC236}">
                <a16:creationId xmlns:a16="http://schemas.microsoft.com/office/drawing/2014/main" id="{E6B65B05-7243-5293-D394-DD316509F3E0}"/>
              </a:ext>
              <a:ext uri="{C183D7F6-B498-43B3-948B-1728B52AA6E4}">
                <adec:decorative xmlns:adec="http://schemas.microsoft.com/office/drawing/2017/decorative" val="1"/>
              </a:ext>
            </a:extLst>
          </p:cNvPr>
          <p:cNvCxnSpPr>
            <a:cxnSpLocks/>
          </p:cNvCxnSpPr>
          <p:nvPr/>
        </p:nvCxnSpPr>
        <p:spPr>
          <a:xfrm rot="10800000" flipV="1">
            <a:off x="6762308" y="4399129"/>
            <a:ext cx="1817835" cy="636807"/>
          </a:xfrm>
          <a:prstGeom prst="bentConnector3">
            <a:avLst>
              <a:gd name="adj1" fmla="val 100302"/>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3FE33D4-4C88-7543-D246-0241980DA5CC}"/>
              </a:ext>
              <a:ext uri="{C183D7F6-B498-43B3-948B-1728B52AA6E4}">
                <adec:decorative xmlns:adec="http://schemas.microsoft.com/office/drawing/2017/decorative" val="1"/>
              </a:ext>
            </a:extLst>
          </p:cNvPr>
          <p:cNvSpPr/>
          <p:nvPr/>
        </p:nvSpPr>
        <p:spPr>
          <a:xfrm>
            <a:off x="8601829" y="2807516"/>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64" name="Straight Connector 63">
            <a:extLst>
              <a:ext uri="{FF2B5EF4-FFF2-40B4-BE49-F238E27FC236}">
                <a16:creationId xmlns:a16="http://schemas.microsoft.com/office/drawing/2014/main" id="{CA9D590F-6253-8462-F5D5-403686D1E000}"/>
              </a:ext>
              <a:ext uri="{C183D7F6-B498-43B3-948B-1728B52AA6E4}">
                <adec:decorative xmlns:adec="http://schemas.microsoft.com/office/drawing/2017/decorative" val="1"/>
              </a:ext>
            </a:extLst>
          </p:cNvPr>
          <p:cNvCxnSpPr>
            <a:cxnSpLocks/>
          </p:cNvCxnSpPr>
          <p:nvPr/>
        </p:nvCxnSpPr>
        <p:spPr>
          <a:xfrm>
            <a:off x="7719237" y="2846273"/>
            <a:ext cx="882592"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E8FE9F1-BB54-47D8-DD30-0D44E2240CB5}"/>
              </a:ext>
              <a:ext uri="{C183D7F6-B498-43B3-948B-1728B52AA6E4}">
                <adec:decorative xmlns:adec="http://schemas.microsoft.com/office/drawing/2017/decorative" val="1"/>
              </a:ext>
            </a:extLst>
          </p:cNvPr>
          <p:cNvCxnSpPr>
            <a:cxnSpLocks/>
          </p:cNvCxnSpPr>
          <p:nvPr/>
        </p:nvCxnSpPr>
        <p:spPr>
          <a:xfrm flipV="1">
            <a:off x="5231219" y="5594114"/>
            <a:ext cx="1101479" cy="286304"/>
          </a:xfrm>
          <a:prstGeom prst="bentConnector3">
            <a:avLst>
              <a:gd name="adj1" fmla="val -1161"/>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AF63DB53-6FED-0408-9357-F4CC1068073B}"/>
              </a:ext>
              <a:ext uri="{C183D7F6-B498-43B3-948B-1728B52AA6E4}">
                <adec:decorative xmlns:adec="http://schemas.microsoft.com/office/drawing/2017/decorative" val="1"/>
              </a:ext>
            </a:extLst>
          </p:cNvPr>
          <p:cNvSpPr/>
          <p:nvPr/>
        </p:nvSpPr>
        <p:spPr>
          <a:xfrm>
            <a:off x="5172961" y="5864505"/>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Tree>
    <p:extLst>
      <p:ext uri="{BB962C8B-B14F-4D97-AF65-F5344CB8AC3E}">
        <p14:creationId xmlns:p14="http://schemas.microsoft.com/office/powerpoint/2010/main" val="32908493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7F42-C976-8345-5195-235DF1F50EA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D80729-B445-CD93-C67F-7B0C08015E8C}"/>
              </a:ext>
              <a:ext uri="{C183D7F6-B498-43B3-948B-1728B52AA6E4}">
                <adec:decorative xmlns:adec="http://schemas.microsoft.com/office/drawing/2017/decorative" val="1"/>
              </a:ext>
            </a:extLst>
          </p:cNvPr>
          <p:cNvSpPr/>
          <p:nvPr/>
        </p:nvSpPr>
        <p:spPr bwMode="auto">
          <a:xfrm>
            <a:off x="444754" y="1436688"/>
            <a:ext cx="3530396" cy="4391575"/>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itle 1">
            <a:extLst>
              <a:ext uri="{FF2B5EF4-FFF2-40B4-BE49-F238E27FC236}">
                <a16:creationId xmlns:a16="http://schemas.microsoft.com/office/drawing/2014/main" id="{B700B8B0-4B5E-1B89-266B-78EFE0A254A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How to chat in 3 steps</a:t>
            </a:r>
          </a:p>
        </p:txBody>
      </p:sp>
      <p:sp>
        <p:nvSpPr>
          <p:cNvPr id="5" name="TextBox 4">
            <a:extLst>
              <a:ext uri="{FF2B5EF4-FFF2-40B4-BE49-F238E27FC236}">
                <a16:creationId xmlns:a16="http://schemas.microsoft.com/office/drawing/2014/main" id="{7A860A5C-9853-987F-920B-623C2BFEC778}"/>
              </a:ext>
            </a:extLst>
          </p:cNvPr>
          <p:cNvSpPr txBox="1"/>
          <p:nvPr/>
        </p:nvSpPr>
        <p:spPr>
          <a:xfrm>
            <a:off x="1491488" y="1877872"/>
            <a:ext cx="1958073"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1. Enter your prompt</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7" name="Rectangle: Rounded Corners 6">
            <a:extLst>
              <a:ext uri="{FF2B5EF4-FFF2-40B4-BE49-F238E27FC236}">
                <a16:creationId xmlns:a16="http://schemas.microsoft.com/office/drawing/2014/main" id="{1FC3DE9F-0AFA-F189-8589-9917DD3B7461}"/>
              </a:ext>
              <a:ext uri="{C183D7F6-B498-43B3-948B-1728B52AA6E4}">
                <adec:decorative xmlns:adec="http://schemas.microsoft.com/office/drawing/2017/decorative" val="1"/>
              </a:ext>
            </a:extLst>
          </p:cNvPr>
          <p:cNvSpPr/>
          <p:nvPr/>
        </p:nvSpPr>
        <p:spPr bwMode="auto">
          <a:xfrm>
            <a:off x="4326828" y="1436688"/>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DE366568-0DDF-FA42-7C0F-C407D75438C4}"/>
              </a:ext>
            </a:extLst>
          </p:cNvPr>
          <p:cNvSpPr txBox="1"/>
          <p:nvPr/>
        </p:nvSpPr>
        <p:spPr>
          <a:xfrm>
            <a:off x="800165" y="2724963"/>
            <a:ext cx="2819574" cy="17235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
                <a:ea typeface="+mn-ea"/>
                <a:cs typeface="+mn-cs"/>
              </a:rPr>
              <a:t>Enter your detailed prompt in the text box at the bottom. If you would like Copilot to source information from any reference files, you can upload them in your prompt by selecting the paperclip icon.</a:t>
            </a:r>
          </a:p>
        </p:txBody>
      </p:sp>
      <p:sp>
        <p:nvSpPr>
          <p:cNvPr id="15" name="TextBox 14">
            <a:extLst>
              <a:ext uri="{FF2B5EF4-FFF2-40B4-BE49-F238E27FC236}">
                <a16:creationId xmlns:a16="http://schemas.microsoft.com/office/drawing/2014/main" id="{C6D3FBCF-3057-DE8C-C616-029B4E8A0366}"/>
              </a:ext>
            </a:extLst>
          </p:cNvPr>
          <p:cNvSpPr txBox="1"/>
          <p:nvPr/>
        </p:nvSpPr>
        <p:spPr>
          <a:xfrm>
            <a:off x="5411961" y="1877872"/>
            <a:ext cx="1605648"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2. Check sources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8" name="TextBox 7">
            <a:extLst>
              <a:ext uri="{FF2B5EF4-FFF2-40B4-BE49-F238E27FC236}">
                <a16:creationId xmlns:a16="http://schemas.microsoft.com/office/drawing/2014/main" id="{62A14101-EC94-C484-5249-2C0371E2E2B7}"/>
              </a:ext>
            </a:extLst>
          </p:cNvPr>
          <p:cNvSpPr txBox="1"/>
          <p:nvPr/>
        </p:nvSpPr>
        <p:spPr>
          <a:xfrm>
            <a:off x="4688017" y="2724963"/>
            <a:ext cx="2813709"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Chat </a:t>
            </a:r>
            <a:r>
              <a:rPr kumimoji="0" lang="en-US" sz="1600" b="0" i="0" u="none" strike="noStrike" kern="1200" cap="none" spc="0" normalizeH="0" baseline="0" noProof="0">
                <a:ln>
                  <a:noFill/>
                </a:ln>
                <a:solidFill>
                  <a:srgbClr val="000000"/>
                </a:solidFill>
                <a:effectLst/>
                <a:uLnTx/>
                <a:uFillTx/>
                <a:latin typeface="Segoe UI "/>
                <a:ea typeface="+mn-ea"/>
                <a:cs typeface="+mn-cs"/>
              </a:rPr>
              <a:t>is transparent about the sources of its information. See these sources listed underneath the answer.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Vet these sources and validate your answers.</a:t>
            </a:r>
          </a:p>
        </p:txBody>
      </p:sp>
      <p:sp>
        <p:nvSpPr>
          <p:cNvPr id="10" name="Rectangle: Rounded Corners 9">
            <a:extLst>
              <a:ext uri="{FF2B5EF4-FFF2-40B4-BE49-F238E27FC236}">
                <a16:creationId xmlns:a16="http://schemas.microsoft.com/office/drawing/2014/main" id="{14E461D7-8FB5-14FB-DE10-F3F703E38404}"/>
              </a:ext>
              <a:ext uri="{C183D7F6-B498-43B3-948B-1728B52AA6E4}">
                <adec:decorative xmlns:adec="http://schemas.microsoft.com/office/drawing/2017/decorative" val="1"/>
              </a:ext>
            </a:extLst>
          </p:cNvPr>
          <p:cNvSpPr/>
          <p:nvPr/>
        </p:nvSpPr>
        <p:spPr bwMode="auto">
          <a:xfrm>
            <a:off x="8208902" y="1436687"/>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7" name="Picture 16" descr="Screenshot of the source attachments from a Copilot response.">
            <a:extLst>
              <a:ext uri="{FF2B5EF4-FFF2-40B4-BE49-F238E27FC236}">
                <a16:creationId xmlns:a16="http://schemas.microsoft.com/office/drawing/2014/main" id="{44E582F3-7D79-B162-7A72-77D878076C1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44999" y="5044440"/>
            <a:ext cx="3302002" cy="361954"/>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3EC72219-051C-C18D-ADB6-27759313AC16}"/>
              </a:ext>
            </a:extLst>
          </p:cNvPr>
          <p:cNvSpPr txBox="1"/>
          <p:nvPr/>
        </p:nvSpPr>
        <p:spPr>
          <a:xfrm>
            <a:off x="9371692" y="1877872"/>
            <a:ext cx="1765603" cy="584775"/>
          </a:xfrm>
          <a:prstGeom prst="rect">
            <a:avLst/>
          </a:prstGeom>
          <a:noFill/>
        </p:spPr>
        <p:txBody>
          <a:bodyPr wrap="square" lIns="91440" tIns="45720" rIns="91440" bIns="45720" anchor="t">
            <a:spAutoFit/>
          </a:bodyPr>
          <a:lstStyle/>
          <a:p>
            <a:pPr marL="228600"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3. Continue the conversation</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11" name="TextBox 10">
            <a:extLst>
              <a:ext uri="{FF2B5EF4-FFF2-40B4-BE49-F238E27FC236}">
                <a16:creationId xmlns:a16="http://schemas.microsoft.com/office/drawing/2014/main" id="{F869742A-B12F-760E-12A9-DCA9CAFD1295}"/>
              </a:ext>
            </a:extLst>
          </p:cNvPr>
          <p:cNvSpPr txBox="1"/>
          <p:nvPr/>
        </p:nvSpPr>
        <p:spPr>
          <a:xfrm>
            <a:off x="8647748" y="2724963"/>
            <a:ext cx="2641743" cy="204671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You can ask follow-up questions as you would in a conversation. You can refine the answer too.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For example, try “Write a shorter answer" or "Give me more detail." You can also select suggested prompts.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D7B53848-806C-5224-F451-6B9CC942C10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17" y="1965637"/>
            <a:ext cx="489993" cy="377536"/>
          </a:xfrm>
          <a:prstGeom prst="rect">
            <a:avLst/>
          </a:prstGeom>
        </p:spPr>
      </p:pic>
      <p:pic>
        <p:nvPicPr>
          <p:cNvPr id="9" name="Graphic 8">
            <a:extLst>
              <a:ext uri="{FF2B5EF4-FFF2-40B4-BE49-F238E27FC236}">
                <a16:creationId xmlns:a16="http://schemas.microsoft.com/office/drawing/2014/main" id="{BAB11729-070E-4688-A0F5-E92A3EFA0EE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2870" y="1965637"/>
            <a:ext cx="489993" cy="388176"/>
          </a:xfrm>
          <a:prstGeom prst="rect">
            <a:avLst/>
          </a:prstGeom>
        </p:spPr>
      </p:pic>
      <p:pic>
        <p:nvPicPr>
          <p:cNvPr id="13" name="Graphic 12">
            <a:extLst>
              <a:ext uri="{FF2B5EF4-FFF2-40B4-BE49-F238E27FC236}">
                <a16:creationId xmlns:a16="http://schemas.microsoft.com/office/drawing/2014/main" id="{63835986-FE2F-AD3D-DB07-E9F3E524BEB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0519" y="1965637"/>
            <a:ext cx="581025" cy="409575"/>
          </a:xfrm>
          <a:prstGeom prst="rect">
            <a:avLst/>
          </a:prstGeom>
        </p:spPr>
      </p:pic>
      <p:pic>
        <p:nvPicPr>
          <p:cNvPr id="16" name="Picture 15">
            <a:extLst>
              <a:ext uri="{FF2B5EF4-FFF2-40B4-BE49-F238E27FC236}">
                <a16:creationId xmlns:a16="http://schemas.microsoft.com/office/drawing/2014/main" id="{FA3FAEDB-9522-2C34-9F69-46FCDF623025}"/>
              </a:ext>
            </a:extLst>
          </p:cNvPr>
          <p:cNvPicPr>
            <a:picLocks noChangeAspect="1"/>
          </p:cNvPicPr>
          <p:nvPr/>
        </p:nvPicPr>
        <p:blipFill>
          <a:blip r:embed="rId9"/>
          <a:stretch>
            <a:fillRect/>
          </a:stretch>
        </p:blipFill>
        <p:spPr>
          <a:xfrm>
            <a:off x="588263" y="5044440"/>
            <a:ext cx="3307920" cy="3775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97887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A5DFA-CD22-9288-D56E-8E4BC6BCCB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62C8EDC-ABD1-9C09-4B5B-B6590EA79EB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Writing an effective prompt</a:t>
            </a:r>
          </a:p>
        </p:txBody>
      </p:sp>
      <p:sp>
        <p:nvSpPr>
          <p:cNvPr id="3" name="Rectangle: Rounded Corners 6">
            <a:extLst>
              <a:ext uri="{FF2B5EF4-FFF2-40B4-BE49-F238E27FC236}">
                <a16:creationId xmlns:a16="http://schemas.microsoft.com/office/drawing/2014/main" id="{FD579FE1-6B42-8430-7092-8CA9989064DB}"/>
              </a:ext>
              <a:ext uri="{C183D7F6-B498-43B3-948B-1728B52AA6E4}">
                <adec:decorative xmlns:adec="http://schemas.microsoft.com/office/drawing/2017/decorative" val="1"/>
              </a:ext>
            </a:extLst>
          </p:cNvPr>
          <p:cNvSpPr/>
          <p:nvPr/>
        </p:nvSpPr>
        <p:spPr bwMode="auto">
          <a:xfrm>
            <a:off x="3234010" y="1411468"/>
            <a:ext cx="8627181"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347CDB51-D489-D380-098A-34ACEFEB42F2}"/>
              </a:ext>
              <a:ext uri="{C183D7F6-B498-43B3-948B-1728B52AA6E4}">
                <adec:decorative xmlns:adec="http://schemas.microsoft.com/office/drawing/2017/decorative" val="1"/>
              </a:ext>
            </a:extLst>
          </p:cNvPr>
          <p:cNvSpPr txBox="1">
            <a:spLocks/>
          </p:cNvSpPr>
          <p:nvPr/>
        </p:nvSpPr>
        <p:spPr>
          <a:xfrm>
            <a:off x="3230836" y="1411469"/>
            <a:ext cx="8627181"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5" name="Rounded Rectangle 15">
            <a:extLst>
              <a:ext uri="{FF2B5EF4-FFF2-40B4-BE49-F238E27FC236}">
                <a16:creationId xmlns:a16="http://schemas.microsoft.com/office/drawing/2014/main" id="{B84079C0-B008-7FC9-B8D5-C447B9BCF874}"/>
              </a:ext>
              <a:ext uri="{C183D7F6-B498-43B3-948B-1728B52AA6E4}">
                <adec:decorative xmlns:adec="http://schemas.microsoft.com/office/drawing/2017/decorative" val="1"/>
              </a:ext>
            </a:extLst>
          </p:cNvPr>
          <p:cNvSpPr/>
          <p:nvPr/>
        </p:nvSpPr>
        <p:spPr>
          <a:xfrm>
            <a:off x="3891967" y="2897858"/>
            <a:ext cx="7724283" cy="2185498"/>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682AABCC-3A49-E464-C38B-E070CA4256E9}"/>
              </a:ext>
            </a:extLst>
          </p:cNvPr>
          <p:cNvSpPr txBox="1"/>
          <p:nvPr/>
        </p:nvSpPr>
        <p:spPr>
          <a:xfrm>
            <a:off x="521649" y="2286091"/>
            <a:ext cx="2457849" cy="2800767"/>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To get the best response, it’s important to focus on some of the </a:t>
            </a: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key elements </a:t>
            </a: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when phrasing your Copilot prompts.</a:t>
            </a:r>
          </a:p>
        </p:txBody>
      </p:sp>
      <p:sp>
        <p:nvSpPr>
          <p:cNvPr id="8" name="Rounded Rectangle 25">
            <a:extLst>
              <a:ext uri="{FF2B5EF4-FFF2-40B4-BE49-F238E27FC236}">
                <a16:creationId xmlns:a16="http://schemas.microsoft.com/office/drawing/2014/main" id="{57EE3E29-5640-FA1F-B501-3902C4D67079}"/>
              </a:ext>
            </a:extLst>
          </p:cNvPr>
          <p:cNvSpPr/>
          <p:nvPr/>
        </p:nvSpPr>
        <p:spPr bwMode="auto">
          <a:xfrm>
            <a:off x="4571208" y="1895774"/>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Context</a:t>
            </a:r>
          </a:p>
        </p:txBody>
      </p:sp>
      <p:sp>
        <p:nvSpPr>
          <p:cNvPr id="9" name="TextBox 8">
            <a:extLst>
              <a:ext uri="{FF2B5EF4-FFF2-40B4-BE49-F238E27FC236}">
                <a16:creationId xmlns:a16="http://schemas.microsoft.com/office/drawing/2014/main" id="{C70685E6-E322-4575-17EC-242EEF5FB3E8}"/>
              </a:ext>
            </a:extLst>
          </p:cNvPr>
          <p:cNvSpPr txBox="1"/>
          <p:nvPr/>
        </p:nvSpPr>
        <p:spPr>
          <a:xfrm>
            <a:off x="9215045" y="2348634"/>
            <a:ext cx="1932206"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a:t>
            </a:r>
          </a:p>
        </p:txBody>
      </p:sp>
      <p:grpSp>
        <p:nvGrpSpPr>
          <p:cNvPr id="10" name="Group 9">
            <a:extLst>
              <a:ext uri="{FF2B5EF4-FFF2-40B4-BE49-F238E27FC236}">
                <a16:creationId xmlns:a16="http://schemas.microsoft.com/office/drawing/2014/main" id="{FE63C1C0-7DA3-7B0D-EB2B-499062D974F0}"/>
              </a:ext>
              <a:ext uri="{C183D7F6-B498-43B3-948B-1728B52AA6E4}">
                <adec:decorative xmlns:adec="http://schemas.microsoft.com/office/drawing/2017/decorative" val="1"/>
              </a:ext>
            </a:extLst>
          </p:cNvPr>
          <p:cNvGrpSpPr/>
          <p:nvPr/>
        </p:nvGrpSpPr>
        <p:grpSpPr>
          <a:xfrm>
            <a:off x="4734543" y="2250887"/>
            <a:ext cx="1818162" cy="817495"/>
            <a:chOff x="3771385" y="5402085"/>
            <a:chExt cx="1671567" cy="831347"/>
          </a:xfrm>
        </p:grpSpPr>
        <p:sp>
          <p:nvSpPr>
            <p:cNvPr id="11" name="Arc 10">
              <a:extLst>
                <a:ext uri="{FF2B5EF4-FFF2-40B4-BE49-F238E27FC236}">
                  <a16:creationId xmlns:a16="http://schemas.microsoft.com/office/drawing/2014/main" id="{A9D3AD42-158B-5FD3-79EC-ACF549B70CD3}"/>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8" name="Straight Arrow Connector 27">
              <a:extLst>
                <a:ext uri="{FF2B5EF4-FFF2-40B4-BE49-F238E27FC236}">
                  <a16:creationId xmlns:a16="http://schemas.microsoft.com/office/drawing/2014/main" id="{652E031F-EA62-D1E9-179F-077FA7815112}"/>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AA5F1D-D4CD-0738-A9E5-921D746BF99A}"/>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E4CF6E23-6FCF-8E6C-4C00-D3230D70CBDA}"/>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1" name="Straight Connector 30">
              <a:extLst>
                <a:ext uri="{FF2B5EF4-FFF2-40B4-BE49-F238E27FC236}">
                  <a16:creationId xmlns:a16="http://schemas.microsoft.com/office/drawing/2014/main" id="{7FB6396E-3EB5-3013-462B-67DFBB29446A}"/>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32" name="Rounded Rectangle 26">
            <a:extLst>
              <a:ext uri="{FF2B5EF4-FFF2-40B4-BE49-F238E27FC236}">
                <a16:creationId xmlns:a16="http://schemas.microsoft.com/office/drawing/2014/main" id="{9CE763AD-91B7-DFAA-F2E1-46BEF51D36D9}"/>
              </a:ext>
            </a:extLst>
          </p:cNvPr>
          <p:cNvSpPr/>
          <p:nvPr/>
        </p:nvSpPr>
        <p:spPr bwMode="auto">
          <a:xfrm>
            <a:off x="8965400" y="1895774"/>
            <a:ext cx="1664365"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Goal</a:t>
            </a:r>
          </a:p>
        </p:txBody>
      </p:sp>
      <p:sp>
        <p:nvSpPr>
          <p:cNvPr id="33" name="TextBox 9">
            <a:extLst>
              <a:ext uri="{FF2B5EF4-FFF2-40B4-BE49-F238E27FC236}">
                <a16:creationId xmlns:a16="http://schemas.microsoft.com/office/drawing/2014/main" id="{517F36F8-9DC4-9DFA-8689-8E765605986F}"/>
              </a:ext>
            </a:extLst>
          </p:cNvPr>
          <p:cNvSpPr txBox="1"/>
          <p:nvPr/>
        </p:nvSpPr>
        <p:spPr>
          <a:xfrm>
            <a:off x="4875735" y="2343254"/>
            <a:ext cx="1642680"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0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00" b="0" i="0" u="none" strike="noStrike" kern="1200" cap="none" spc="0" normalizeH="0" baseline="0" noProof="0">
                <a:ln>
                  <a:noFill/>
                </a:ln>
                <a:solidFill>
                  <a:prstClr val="black"/>
                </a:solidFill>
                <a:effectLst/>
                <a:uLnTx/>
                <a:uFillTx/>
                <a:latin typeface="Segoe UI"/>
                <a:ea typeface="+mn-ea"/>
                <a:cs typeface="Segoe UI"/>
              </a:rPr>
              <a:t> is involved?</a:t>
            </a:r>
          </a:p>
        </p:txBody>
      </p:sp>
      <p:sp>
        <p:nvSpPr>
          <p:cNvPr id="34" name="Arc 33">
            <a:extLst>
              <a:ext uri="{FF2B5EF4-FFF2-40B4-BE49-F238E27FC236}">
                <a16:creationId xmlns:a16="http://schemas.microsoft.com/office/drawing/2014/main" id="{89B5A226-FB18-AF83-FD28-3516C5CD933D}"/>
              </a:ext>
              <a:ext uri="{C183D7F6-B498-43B3-948B-1728B52AA6E4}">
                <adec:decorative xmlns:adec="http://schemas.microsoft.com/office/drawing/2017/decorative" val="1"/>
              </a:ext>
            </a:extLst>
          </p:cNvPr>
          <p:cNvSpPr/>
          <p:nvPr/>
        </p:nvSpPr>
        <p:spPr>
          <a:xfrm>
            <a:off x="10638012"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2D77A0BC-770B-2474-7F2A-F31108303508}"/>
              </a:ext>
              <a:ext uri="{C183D7F6-B498-43B3-948B-1728B52AA6E4}">
                <adec:decorative xmlns:adec="http://schemas.microsoft.com/office/drawing/2017/decorative" val="1"/>
              </a:ext>
            </a:extLst>
          </p:cNvPr>
          <p:cNvCxnSpPr>
            <a:cxnSpLocks/>
          </p:cNvCxnSpPr>
          <p:nvPr/>
        </p:nvCxnSpPr>
        <p:spPr>
          <a:xfrm>
            <a:off x="10984361" y="3321903"/>
            <a:ext cx="0" cy="16455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9FB95B-A433-41ED-8E6E-68AA8420ABB1}"/>
              </a:ext>
              <a:ext uri="{C183D7F6-B498-43B3-948B-1728B52AA6E4}">
                <adec:decorative xmlns:adec="http://schemas.microsoft.com/office/drawing/2017/decorative" val="1"/>
              </a:ext>
            </a:extLst>
          </p:cNvPr>
          <p:cNvCxnSpPr>
            <a:cxnSpLocks/>
          </p:cNvCxnSpPr>
          <p:nvPr/>
        </p:nvCxnSpPr>
        <p:spPr>
          <a:xfrm flipH="1">
            <a:off x="9239223" y="2729865"/>
            <a:ext cx="1561593"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7" name="Arc 36">
            <a:extLst>
              <a:ext uri="{FF2B5EF4-FFF2-40B4-BE49-F238E27FC236}">
                <a16:creationId xmlns:a16="http://schemas.microsoft.com/office/drawing/2014/main" id="{3FDF0CFC-A3F6-3C94-BE9D-0CA3AFB674AE}"/>
              </a:ext>
              <a:ext uri="{C183D7F6-B498-43B3-948B-1728B52AA6E4}">
                <adec:decorative xmlns:adec="http://schemas.microsoft.com/office/drawing/2017/decorative" val="1"/>
              </a:ext>
            </a:extLst>
          </p:cNvPr>
          <p:cNvSpPr/>
          <p:nvPr/>
        </p:nvSpPr>
        <p:spPr>
          <a:xfrm rot="10800000">
            <a:off x="9073850"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8" name="Straight Connector 37">
            <a:extLst>
              <a:ext uri="{FF2B5EF4-FFF2-40B4-BE49-F238E27FC236}">
                <a16:creationId xmlns:a16="http://schemas.microsoft.com/office/drawing/2014/main" id="{E7118ABA-8D6E-D7D8-1E40-28D00DAE38CA}"/>
              </a:ext>
              <a:ext uri="{C183D7F6-B498-43B3-948B-1728B52AA6E4}">
                <adec:decorative xmlns:adec="http://schemas.microsoft.com/office/drawing/2017/decorative" val="1"/>
              </a:ext>
            </a:extLst>
          </p:cNvPr>
          <p:cNvCxnSpPr>
            <a:cxnSpLocks/>
          </p:cNvCxnSpPr>
          <p:nvPr/>
        </p:nvCxnSpPr>
        <p:spPr>
          <a:xfrm>
            <a:off x="9074003"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88C2D11D-7309-84CF-A47C-87BA029A231E}"/>
              </a:ext>
              <a:ext uri="{C183D7F6-B498-43B3-948B-1728B52AA6E4}">
                <adec:decorative xmlns:adec="http://schemas.microsoft.com/office/drawing/2017/decorative" val="1"/>
              </a:ext>
            </a:extLst>
          </p:cNvPr>
          <p:cNvSpPr/>
          <p:nvPr/>
        </p:nvSpPr>
        <p:spPr>
          <a:xfrm flipH="1" flipV="1">
            <a:off x="3581147" y="5203581"/>
            <a:ext cx="346158" cy="262247"/>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E2BEFC4E-8130-0D17-4FBE-27BA13E0A715}"/>
              </a:ext>
              <a:ext uri="{C183D7F6-B498-43B3-948B-1728B52AA6E4}">
                <adec:decorative xmlns:adec="http://schemas.microsoft.com/office/drawing/2017/decorative" val="1"/>
              </a:ext>
            </a:extLst>
          </p:cNvPr>
          <p:cNvCxnSpPr>
            <a:cxnSpLocks/>
            <a:stCxn id="39" idx="2"/>
          </p:cNvCxnSpPr>
          <p:nvPr/>
        </p:nvCxnSpPr>
        <p:spPr>
          <a:xfrm flipH="1" flipV="1">
            <a:off x="3581204" y="4526877"/>
            <a:ext cx="3404" cy="833920"/>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428FDB-90FB-63C1-B569-728B48D90401}"/>
              </a:ext>
              <a:ext uri="{C183D7F6-B498-43B3-948B-1728B52AA6E4}">
                <adec:decorative xmlns:adec="http://schemas.microsoft.com/office/drawing/2017/decorative" val="1"/>
              </a:ext>
            </a:extLst>
          </p:cNvPr>
          <p:cNvCxnSpPr>
            <a:cxnSpLocks/>
            <a:stCxn id="39" idx="0"/>
          </p:cNvCxnSpPr>
          <p:nvPr/>
        </p:nvCxnSpPr>
        <p:spPr>
          <a:xfrm>
            <a:off x="3763273" y="5465649"/>
            <a:ext cx="496052" cy="3502"/>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99084E52-0042-DC2E-448B-3437EE8C3B80}"/>
              </a:ext>
              <a:ext uri="{C183D7F6-B498-43B3-948B-1728B52AA6E4}">
                <adec:decorative xmlns:adec="http://schemas.microsoft.com/office/drawing/2017/decorative" val="1"/>
              </a:ext>
            </a:extLst>
          </p:cNvPr>
          <p:cNvSpPr/>
          <p:nvPr/>
        </p:nvSpPr>
        <p:spPr>
          <a:xfrm rot="10800000" flipH="1" flipV="1">
            <a:off x="4102029" y="5468605"/>
            <a:ext cx="346158" cy="262247"/>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AC4DB45-7E47-1CFB-3576-C0FA82BD7EB4}"/>
              </a:ext>
              <a:ext uri="{C183D7F6-B498-43B3-948B-1728B52AA6E4}">
                <adec:decorative xmlns:adec="http://schemas.microsoft.com/office/drawing/2017/decorative" val="1"/>
              </a:ext>
            </a:extLst>
          </p:cNvPr>
          <p:cNvCxnSpPr>
            <a:cxnSpLocks/>
          </p:cNvCxnSpPr>
          <p:nvPr/>
        </p:nvCxnSpPr>
        <p:spPr>
          <a:xfrm flipV="1">
            <a:off x="4448188" y="5594203"/>
            <a:ext cx="0" cy="28970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071FA4-CD19-B6C4-84C7-D7213BA1CB10}"/>
              </a:ext>
              <a:ext uri="{C183D7F6-B498-43B3-948B-1728B52AA6E4}">
                <adec:decorative xmlns:adec="http://schemas.microsoft.com/office/drawing/2017/decorative" val="1"/>
              </a:ext>
            </a:extLst>
          </p:cNvPr>
          <p:cNvCxnSpPr>
            <a:cxnSpLocks/>
          </p:cNvCxnSpPr>
          <p:nvPr/>
        </p:nvCxnSpPr>
        <p:spPr>
          <a:xfrm>
            <a:off x="3695260" y="4399854"/>
            <a:ext cx="348501" cy="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45" name="Arc 44">
            <a:extLst>
              <a:ext uri="{FF2B5EF4-FFF2-40B4-BE49-F238E27FC236}">
                <a16:creationId xmlns:a16="http://schemas.microsoft.com/office/drawing/2014/main" id="{9264ADFF-D457-BB2C-CE1C-14FD4AF7469C}"/>
              </a:ext>
              <a:ext uri="{C183D7F6-B498-43B3-948B-1728B52AA6E4}">
                <adec:decorative xmlns:adec="http://schemas.microsoft.com/office/drawing/2017/decorative" val="1"/>
              </a:ext>
            </a:extLst>
          </p:cNvPr>
          <p:cNvSpPr/>
          <p:nvPr/>
        </p:nvSpPr>
        <p:spPr>
          <a:xfrm rot="5400000" flipH="1" flipV="1">
            <a:off x="3625153" y="4355973"/>
            <a:ext cx="260485" cy="3485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6" name="Rounded Rectangle 37">
            <a:extLst>
              <a:ext uri="{FF2B5EF4-FFF2-40B4-BE49-F238E27FC236}">
                <a16:creationId xmlns:a16="http://schemas.microsoft.com/office/drawing/2014/main" id="{4EEC4C94-85D3-E8D7-EC2F-D8ADD7DE1E39}"/>
              </a:ext>
            </a:extLst>
          </p:cNvPr>
          <p:cNvSpPr/>
          <p:nvPr/>
        </p:nvSpPr>
        <p:spPr bwMode="auto">
          <a:xfrm>
            <a:off x="4633503" y="5830230"/>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47" name="TextBox 7">
            <a:extLst>
              <a:ext uri="{FF2B5EF4-FFF2-40B4-BE49-F238E27FC236}">
                <a16:creationId xmlns:a16="http://schemas.microsoft.com/office/drawing/2014/main" id="{B75C8C74-F1F4-C290-AB4F-3CA509DA54BF}"/>
              </a:ext>
            </a:extLst>
          </p:cNvPr>
          <p:cNvSpPr txBox="1"/>
          <p:nvPr/>
        </p:nvSpPr>
        <p:spPr>
          <a:xfrm>
            <a:off x="4571208" y="5446531"/>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48" name="Rounded Rectangle 34">
            <a:extLst>
              <a:ext uri="{FF2B5EF4-FFF2-40B4-BE49-F238E27FC236}">
                <a16:creationId xmlns:a16="http://schemas.microsoft.com/office/drawing/2014/main" id="{15A253E7-41D8-B910-EC7D-F2345927C199}"/>
              </a:ext>
            </a:extLst>
          </p:cNvPr>
          <p:cNvSpPr/>
          <p:nvPr/>
        </p:nvSpPr>
        <p:spPr bwMode="auto">
          <a:xfrm>
            <a:off x="9136451" y="5825900"/>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49" name="TextBox 6">
            <a:extLst>
              <a:ext uri="{FF2B5EF4-FFF2-40B4-BE49-F238E27FC236}">
                <a16:creationId xmlns:a16="http://schemas.microsoft.com/office/drawing/2014/main" id="{E8288F7D-34B3-C0AD-776C-AEEEF4268BB8}"/>
              </a:ext>
            </a:extLst>
          </p:cNvPr>
          <p:cNvSpPr txBox="1"/>
          <p:nvPr/>
        </p:nvSpPr>
        <p:spPr>
          <a:xfrm>
            <a:off x="9406958" y="5395163"/>
            <a:ext cx="2574078"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grpSp>
        <p:nvGrpSpPr>
          <p:cNvPr id="50" name="Group 49">
            <a:extLst>
              <a:ext uri="{FF2B5EF4-FFF2-40B4-BE49-F238E27FC236}">
                <a16:creationId xmlns:a16="http://schemas.microsoft.com/office/drawing/2014/main" id="{5EC4C445-1A81-FA99-9CDF-93A79CC307A4}"/>
              </a:ext>
              <a:ext uri="{C183D7F6-B498-43B3-948B-1728B52AA6E4}">
                <adec:decorative xmlns:adec="http://schemas.microsoft.com/office/drawing/2017/decorative" val="1"/>
              </a:ext>
            </a:extLst>
          </p:cNvPr>
          <p:cNvGrpSpPr/>
          <p:nvPr/>
        </p:nvGrpSpPr>
        <p:grpSpPr>
          <a:xfrm rot="10800000" flipH="1">
            <a:off x="9244899" y="4664650"/>
            <a:ext cx="934662" cy="1139759"/>
            <a:chOff x="3769739" y="7144164"/>
            <a:chExt cx="859302" cy="1176311"/>
          </a:xfrm>
        </p:grpSpPr>
        <p:grpSp>
          <p:nvGrpSpPr>
            <p:cNvPr id="51" name="Group 50">
              <a:extLst>
                <a:ext uri="{FF2B5EF4-FFF2-40B4-BE49-F238E27FC236}">
                  <a16:creationId xmlns:a16="http://schemas.microsoft.com/office/drawing/2014/main" id="{390B10FB-5AF9-8A95-3538-4F581A0663E4}"/>
                </a:ext>
              </a:extLst>
            </p:cNvPr>
            <p:cNvGrpSpPr/>
            <p:nvPr/>
          </p:nvGrpSpPr>
          <p:grpSpPr>
            <a:xfrm>
              <a:off x="4310794" y="7645759"/>
              <a:ext cx="318247" cy="674716"/>
              <a:chOff x="4310794" y="7645759"/>
              <a:chExt cx="318247" cy="674716"/>
            </a:xfrm>
          </p:grpSpPr>
          <p:sp>
            <p:nvSpPr>
              <p:cNvPr id="55" name="Arc 54">
                <a:extLst>
                  <a:ext uri="{FF2B5EF4-FFF2-40B4-BE49-F238E27FC236}">
                    <a16:creationId xmlns:a16="http://schemas.microsoft.com/office/drawing/2014/main" id="{A1BE25ED-9F84-487A-7311-9A8E365D0A06}"/>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6" name="Straight Arrow Connector 55">
                <a:extLst>
                  <a:ext uri="{FF2B5EF4-FFF2-40B4-BE49-F238E27FC236}">
                    <a16:creationId xmlns:a16="http://schemas.microsoft.com/office/drawing/2014/main" id="{E0BA5F43-074A-0EFB-A9DA-A480D3B6C67A}"/>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427A5988-AFBE-8D77-A085-90D47B83A120}"/>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1F301E7A-F58F-EB2A-1861-F8D927F62D19}"/>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Connector 53">
              <a:extLst>
                <a:ext uri="{FF2B5EF4-FFF2-40B4-BE49-F238E27FC236}">
                  <a16:creationId xmlns:a16="http://schemas.microsoft.com/office/drawing/2014/main" id="{921DFD49-3FF2-6758-3ED4-99414520356F}"/>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5DBCE216-257F-71D2-B752-4CB40DAC705F}"/>
              </a:ext>
              <a:ext uri="{C183D7F6-B498-43B3-948B-1728B52AA6E4}">
                <adec:decorative xmlns:adec="http://schemas.microsoft.com/office/drawing/2017/decorative" val="1"/>
              </a:ext>
            </a:extLst>
          </p:cNvPr>
          <p:cNvSpPr txBox="1"/>
          <p:nvPr/>
        </p:nvSpPr>
        <p:spPr>
          <a:xfrm>
            <a:off x="4136620" y="3020685"/>
            <a:ext cx="7351997" cy="1938992"/>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lvl="0">
              <a:defRPr/>
            </a:pPr>
            <a:r>
              <a:rPr kumimoji="0" lang="en-US" sz="2400" b="1" i="0" u="none" strike="noStrike" kern="1200" cap="none" spc="0" normalizeH="0" baseline="0" noProof="0" dirty="0">
                <a:ln>
                  <a:noFill/>
                </a:ln>
                <a:solidFill>
                  <a:schemeClr val="accent1"/>
                </a:solidFill>
                <a:effectLst/>
                <a:uLnTx/>
                <a:uFillTx/>
                <a:latin typeface="Segoe UI Semibold"/>
                <a:ea typeface="+mn-ea"/>
                <a:cs typeface="Segoe UI Semibold" panose="020B0502040204020203" pitchFamily="34" charset="0"/>
              </a:rPr>
              <a:t>I work in public service and focus on making my community stronger.</a:t>
            </a:r>
            <a:r>
              <a:rPr kumimoji="0" lang="en-US" sz="2400" b="1" i="0" u="none" strike="noStrike" kern="1200" cap="none" spc="0" normalizeH="0" noProof="0" dirty="0">
                <a:ln>
                  <a:noFill/>
                </a:ln>
                <a:solidFill>
                  <a:schemeClr val="accent1"/>
                </a:solidFill>
                <a:effectLst/>
                <a:uLnTx/>
                <a:uFillTx/>
                <a:latin typeface="Segoe UI Semibold"/>
                <a:ea typeface="+mn-ea"/>
                <a:cs typeface="Segoe UI Semibold" panose="020B0502040204020203" pitchFamily="34" charset="0"/>
              </a:rPr>
              <a:t> </a:t>
            </a:r>
            <a:r>
              <a:rPr lang="en-US" sz="2400" b="1" dirty="0">
                <a:solidFill>
                  <a:srgbClr val="008575"/>
                </a:solidFill>
                <a:latin typeface="Segoe UI Semibold"/>
                <a:cs typeface="Segoe UI Semibold" panose="020B0502040204020203" pitchFamily="34" charset="0"/>
              </a:rPr>
              <a:t>Give me a concise summary of recent news about [my municipality]. </a:t>
            </a:r>
            <a:r>
              <a:rPr lang="en-US" sz="2400" b="1" dirty="0">
                <a:solidFill>
                  <a:schemeClr val="accent2"/>
                </a:solidFill>
                <a:latin typeface="Segoe UI Semibold"/>
                <a:cs typeface="Segoe UI Semibold" panose="020B0502040204020203" pitchFamily="34" charset="0"/>
              </a:rPr>
              <a:t>Focus on web articles from the last 2 months. </a:t>
            </a:r>
            <a:r>
              <a:rPr lang="en-US" sz="2400" b="1" dirty="0">
                <a:solidFill>
                  <a:schemeClr val="accent6"/>
                </a:solidFill>
                <a:latin typeface="Segoe UI Semibold"/>
                <a:cs typeface="Segoe UI Semibold" panose="020B0502040204020203" pitchFamily="34" charset="0"/>
              </a:rPr>
              <a:t>Provide the answer in two to three paragraphs and use a business tone.</a:t>
            </a:r>
            <a:endParaRPr kumimoji="0" lang="en-US" sz="2400" b="1" i="0" u="none" strike="noStrike" kern="1200" cap="none" spc="0" normalizeH="0" baseline="0" noProof="0" dirty="0">
              <a:ln>
                <a:noFill/>
              </a:ln>
              <a:solidFill>
                <a:schemeClr val="accent6"/>
              </a:solidFill>
              <a:effectLst/>
              <a:uLnTx/>
              <a:uFillTx/>
              <a:latin typeface="Segoe UI Semibold"/>
              <a:cs typeface="Segoe UI Semibold" panose="020B0502040204020203" pitchFamily="34" charset="0"/>
            </a:endParaRPr>
          </a:p>
        </p:txBody>
      </p:sp>
      <p:cxnSp>
        <p:nvCxnSpPr>
          <p:cNvPr id="63" name="Straight Connector 62">
            <a:extLst>
              <a:ext uri="{FF2B5EF4-FFF2-40B4-BE49-F238E27FC236}">
                <a16:creationId xmlns:a16="http://schemas.microsoft.com/office/drawing/2014/main" id="{EE9E0E24-9B91-840B-1449-9FC2BDCE35F3}"/>
              </a:ext>
              <a:ext uri="{C183D7F6-B498-43B3-948B-1728B52AA6E4}">
                <adec:decorative xmlns:adec="http://schemas.microsoft.com/office/drawing/2017/decorative" val="1"/>
              </a:ext>
            </a:extLst>
          </p:cNvPr>
          <p:cNvCxnSpPr>
            <a:stCxn id="34" idx="2"/>
          </p:cNvCxnSpPr>
          <p:nvPr/>
        </p:nvCxnSpPr>
        <p:spPr>
          <a:xfrm>
            <a:off x="10983981" y="2880270"/>
            <a:ext cx="188" cy="491859"/>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1316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F38A8-6F9C-8210-83C1-CB9F3746744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25B3B4-AFF3-7583-4075-D4EAFE3769C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163DED64-83A7-9E3D-1C88-FD0BEA97EE1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Upload a file to your prompt</a:t>
            </a:r>
          </a:p>
        </p:txBody>
      </p:sp>
      <p:sp>
        <p:nvSpPr>
          <p:cNvPr id="12" name="TextBox 11">
            <a:extLst>
              <a:ext uri="{FF2B5EF4-FFF2-40B4-BE49-F238E27FC236}">
                <a16:creationId xmlns:a16="http://schemas.microsoft.com/office/drawing/2014/main" id="{8B70A6F3-787B-DCAE-F592-469683DC4414}"/>
              </a:ext>
            </a:extLst>
          </p:cNvPr>
          <p:cNvSpPr txBox="1"/>
          <p:nvPr/>
        </p:nvSpPr>
        <p:spPr>
          <a:xfrm>
            <a:off x="6319657" y="2677606"/>
            <a:ext cx="4865128" cy="196977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Want Copilot to respond using information from a Word document, PowerPoint deck, or other file? Select the </a:t>
            </a:r>
            <a:r>
              <a:rPr lang="en-US" sz="1600" dirty="0">
                <a:gradFill>
                  <a:gsLst>
                    <a:gs pos="2917">
                      <a:srgbClr val="091F2C"/>
                    </a:gs>
                    <a:gs pos="30000">
                      <a:srgbClr val="091F2C"/>
                    </a:gs>
                  </a:gsLst>
                  <a:lin ang="5400000" scaled="0"/>
                </a:gradFill>
                <a:latin typeface="Segoe Sans Display"/>
              </a:rPr>
              <a:t>paperclip icon</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 in the Copilot Chat prompt box to upload a file.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Example prompt: Summarize this document in 5 bullet points. </a:t>
            </a:r>
            <a:r>
              <a:rPr kumimoji="0" lang="en-US" sz="1600" i="1" u="none" strike="noStrike" kern="1200" cap="none" spc="0" normalizeH="0" baseline="0" noProof="0" dirty="0">
                <a:ln>
                  <a:noFill/>
                </a:ln>
                <a:solidFill>
                  <a:schemeClr val="accent1"/>
                </a:solidFill>
                <a:effectLst/>
                <a:uLnTx/>
                <a:uFillTx/>
                <a:latin typeface="Segoe Sans Display"/>
                <a:ea typeface="+mn-ea"/>
                <a:cs typeface="+mn-cs"/>
              </a:rPr>
              <a:t>&lt;attach file&gt;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chemeClr val="accent1"/>
              </a:solidFill>
              <a:effectLst/>
              <a:uLnTx/>
              <a:uFillTx/>
              <a:latin typeface="Segoe Sans Display"/>
              <a:ea typeface="+mn-ea"/>
              <a:cs typeface="+mn-cs"/>
            </a:endParaRPr>
          </a:p>
        </p:txBody>
      </p:sp>
      <p:sp>
        <p:nvSpPr>
          <p:cNvPr id="14" name="TextBox 13">
            <a:extLst>
              <a:ext uri="{FF2B5EF4-FFF2-40B4-BE49-F238E27FC236}">
                <a16:creationId xmlns:a16="http://schemas.microsoft.com/office/drawing/2014/main" id="{775F0E59-30A9-FF9E-2DB5-9A7920FFC1D6}"/>
              </a:ext>
            </a:extLst>
          </p:cNvPr>
          <p:cNvSpPr txBox="1"/>
          <p:nvPr/>
        </p:nvSpPr>
        <p:spPr>
          <a:xfrm>
            <a:off x="736371" y="5732616"/>
            <a:ext cx="10714383"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Note: Copilot Chat supports uploads of Word documents, PowerPoint decks, Excel spreadsheets, and PDFs. (Image files coming soon)</a:t>
            </a:r>
          </a:p>
        </p:txBody>
      </p:sp>
      <p:pic>
        <p:nvPicPr>
          <p:cNvPr id="8" name="Picture 7">
            <a:extLst>
              <a:ext uri="{FF2B5EF4-FFF2-40B4-BE49-F238E27FC236}">
                <a16:creationId xmlns:a16="http://schemas.microsoft.com/office/drawing/2014/main" id="{B2673DEC-2C72-FDCB-81B1-A452716196DE}"/>
              </a:ext>
            </a:extLst>
          </p:cNvPr>
          <p:cNvPicPr>
            <a:picLocks noChangeAspect="1"/>
          </p:cNvPicPr>
          <p:nvPr/>
        </p:nvPicPr>
        <p:blipFill>
          <a:blip r:embed="rId2"/>
          <a:stretch>
            <a:fillRect/>
          </a:stretch>
        </p:blipFill>
        <p:spPr>
          <a:xfrm>
            <a:off x="1007215" y="1571949"/>
            <a:ext cx="4941301" cy="3714102"/>
          </a:xfrm>
          <a:prstGeom prst="rect">
            <a:avLst/>
          </a:prstGeom>
          <a:ln>
            <a:noFill/>
          </a:ln>
          <a:effectLst>
            <a:outerShdw blurRad="190500" algn="tl" rotWithShape="0">
              <a:srgbClr val="000000">
                <a:alpha val="70000"/>
              </a:srgbClr>
            </a:outerShdw>
          </a:effectLst>
        </p:spPr>
      </p:pic>
      <p:sp>
        <p:nvSpPr>
          <p:cNvPr id="9" name="Oval 8">
            <a:extLst>
              <a:ext uri="{FF2B5EF4-FFF2-40B4-BE49-F238E27FC236}">
                <a16:creationId xmlns:a16="http://schemas.microsoft.com/office/drawing/2014/main" id="{D2FC5C5A-FEB8-4571-E284-10FD28CB9B8E}"/>
              </a:ext>
            </a:extLst>
          </p:cNvPr>
          <p:cNvSpPr/>
          <p:nvPr/>
        </p:nvSpPr>
        <p:spPr bwMode="auto">
          <a:xfrm>
            <a:off x="4912243" y="4976035"/>
            <a:ext cx="329609" cy="361507"/>
          </a:xfrm>
          <a:prstGeom prst="ellipse">
            <a:avLst/>
          </a:prstGeom>
          <a:noFill/>
          <a:ln w="28575">
            <a:solidFill>
              <a:srgbClr val="F4364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8950369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BC2B-3164-0788-81D7-FE03E9D8932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B1B96E-DC68-72D0-BC21-C32D1E4A7985}"/>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0" name="Picture 9" descr="Screenshot of the Copilot Prompt Gallery">
            <a:extLst>
              <a:ext uri="{FF2B5EF4-FFF2-40B4-BE49-F238E27FC236}">
                <a16:creationId xmlns:a16="http://schemas.microsoft.com/office/drawing/2014/main" id="{C11D76AB-8D49-D2F0-A2C8-3F00991482BC}"/>
              </a:ext>
            </a:extLst>
          </p:cNvPr>
          <p:cNvPicPr>
            <a:picLocks noChangeAspect="1"/>
          </p:cNvPicPr>
          <p:nvPr/>
        </p:nvPicPr>
        <p:blipFill>
          <a:blip r:embed="rId2"/>
          <a:stretch>
            <a:fillRect/>
          </a:stretch>
        </p:blipFill>
        <p:spPr>
          <a:xfrm>
            <a:off x="6292396" y="1718110"/>
            <a:ext cx="4706719" cy="3853789"/>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3" name="Title 1">
            <a:extLst>
              <a:ext uri="{FF2B5EF4-FFF2-40B4-BE49-F238E27FC236}">
                <a16:creationId xmlns:a16="http://schemas.microsoft.com/office/drawing/2014/main" id="{5E002DD4-C7FA-AC1E-BE6D-59754BE6939F}"/>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UI" pitchFamily="34" charset="0"/>
              </a:rPr>
              <a:t>Discover and share Copilot prompts</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4" name="TextBox 3">
            <a:extLst>
              <a:ext uri="{FF2B5EF4-FFF2-40B4-BE49-F238E27FC236}">
                <a16:creationId xmlns:a16="http://schemas.microsoft.com/office/drawing/2014/main" id="{7189F544-F103-E652-57FC-884254BEF9C6}"/>
              </a:ext>
            </a:extLst>
          </p:cNvPr>
          <p:cNvSpPr txBox="1"/>
          <p:nvPr/>
        </p:nvSpPr>
        <p:spPr>
          <a:xfrm>
            <a:off x="837882" y="1985813"/>
            <a:ext cx="506172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mn-cs"/>
              </a:rPr>
              <a:t>Copilot Prompt Gallery </a:t>
            </a:r>
            <a:r>
              <a:rPr kumimoji="0" lang="en-US" sz="1600" b="0" i="0" u="none" strike="noStrike" kern="1200" cap="none" spc="0" normalizeH="0" baseline="0" noProof="0" dirty="0">
                <a:ln>
                  <a:noFill/>
                </a:ln>
                <a:solidFill>
                  <a:srgbClr val="000000"/>
                </a:solidFill>
                <a:effectLst/>
                <a:uLnTx/>
                <a:uFillTx/>
                <a:latin typeface="Segoe UI"/>
                <a:ea typeface="+mn-ea"/>
                <a:cs typeface="+mn-cs"/>
              </a:rPr>
              <a:t>helps you find prompting inspiration so you can take greater advantage of Copilot in your daily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Explore the curated selection of Copilot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Save your favorite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Share links to your favorite prompts with colleagues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Find prompting inspiration from others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600" dirty="0">
              <a:solidFill>
                <a:srgbClr val="000000"/>
              </a:solidFill>
              <a:latin typeface="Segoe UI"/>
            </a:endParaRPr>
          </a:p>
          <a:p>
            <a:pPr>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Access the </a:t>
            </a:r>
            <a:r>
              <a:rPr lang="en-US" sz="1600" dirty="0">
                <a:gradFill>
                  <a:gsLst>
                    <a:gs pos="2917">
                      <a:srgbClr val="091F2C"/>
                    </a:gs>
                    <a:gs pos="30000">
                      <a:srgbClr val="091F2C"/>
                    </a:gs>
                  </a:gsLst>
                  <a:lin ang="5400000" scaled="0"/>
                </a:gradFill>
                <a:latin typeface="Segoe Sans Display"/>
                <a:cs typeface="Segoe UI" panose="020B0502040204020203" pitchFamily="34" charset="0"/>
              </a:rPr>
              <a:t>Prompt Gallery in Copilot Chat by </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selecting the box with star icon        next to the prompt box. Here, you’ll see suggested Copilot prompts and your saved prompts.</a:t>
            </a:r>
          </a:p>
        </p:txBody>
      </p:sp>
      <p:pic>
        <p:nvPicPr>
          <p:cNvPr id="12" name="Picture 11" descr="Icon of a box with a star, indicating the Prompt Gallery.">
            <a:extLst>
              <a:ext uri="{FF2B5EF4-FFF2-40B4-BE49-F238E27FC236}">
                <a16:creationId xmlns:a16="http://schemas.microsoft.com/office/drawing/2014/main" id="{829C9016-7277-02CB-77DB-CC54C0625416}"/>
              </a:ext>
            </a:extLst>
          </p:cNvPr>
          <p:cNvPicPr>
            <a:picLocks noChangeAspect="1"/>
          </p:cNvPicPr>
          <p:nvPr/>
        </p:nvPicPr>
        <p:blipFill>
          <a:blip r:embed="rId3"/>
          <a:srcRect l="26771" t="9933" r="12948" b="14716"/>
          <a:stretch/>
        </p:blipFill>
        <p:spPr>
          <a:xfrm>
            <a:off x="2890280" y="4706525"/>
            <a:ext cx="258417" cy="258417"/>
          </a:xfrm>
          <a:prstGeom prst="rect">
            <a:avLst/>
          </a:prstGeom>
        </p:spPr>
      </p:pic>
    </p:spTree>
    <p:extLst>
      <p:ext uri="{BB962C8B-B14F-4D97-AF65-F5344CB8AC3E}">
        <p14:creationId xmlns:p14="http://schemas.microsoft.com/office/powerpoint/2010/main" val="32236016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73910-FCDC-2000-FC13-D1A7E4E9A44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740875-6314-E6CF-ACCC-6214A1CD502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3">
            <a:extLst>
              <a:ext uri="{FF2B5EF4-FFF2-40B4-BE49-F238E27FC236}">
                <a16:creationId xmlns:a16="http://schemas.microsoft.com/office/drawing/2014/main" id="{164DEC7F-77B8-DA34-BA6B-66AD532914AB}"/>
              </a:ext>
            </a:extLst>
          </p:cNvPr>
          <p:cNvSpPr/>
          <p:nvPr/>
        </p:nvSpPr>
        <p:spPr>
          <a:xfrm>
            <a:off x="1" y="-818708"/>
            <a:ext cx="12192000" cy="6537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Aptos" panose="02110004020202020204"/>
                <a:ea typeface="+mn-ea"/>
                <a:cs typeface="+mn-cs"/>
              </a:rPr>
              <a:t>Admin note: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The Microsoft 365, Outlook, and Teams app Copilot experiences will only available if Copilot is pinned by the user or admin. Instructions on how to pin Copilot for your organization can be found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hlinkClick r:id="rId2"/>
              </a:rPr>
              <a:t>here</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 </a:t>
            </a:r>
          </a:p>
        </p:txBody>
      </p:sp>
      <p:sp>
        <p:nvSpPr>
          <p:cNvPr id="3" name="Title 1">
            <a:extLst>
              <a:ext uri="{FF2B5EF4-FFF2-40B4-BE49-F238E27FC236}">
                <a16:creationId xmlns:a16="http://schemas.microsoft.com/office/drawing/2014/main" id="{40FB31D4-1A62-7713-E950-42CB68851C5F}"/>
              </a:ext>
            </a:extLst>
          </p:cNvPr>
          <p:cNvSpPr txBox="1">
            <a:spLocks noGrp="1"/>
          </p:cNvSpPr>
          <p:nvPr>
            <p:ph type="title" idx="4294967295"/>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Access Copilot Chat from where you’re working</a:t>
            </a:r>
          </a:p>
        </p:txBody>
      </p:sp>
      <p:sp>
        <p:nvSpPr>
          <p:cNvPr id="10" name="TextBox 9">
            <a:extLst>
              <a:ext uri="{FF2B5EF4-FFF2-40B4-BE49-F238E27FC236}">
                <a16:creationId xmlns:a16="http://schemas.microsoft.com/office/drawing/2014/main" id="{8AA02F56-3D0F-13F8-DDFB-F3A843CECCDB}"/>
              </a:ext>
              <a:ext uri="{C183D7F6-B498-43B3-948B-1728B52AA6E4}">
                <adec:decorative xmlns:adec="http://schemas.microsoft.com/office/drawing/2017/decorative" val="1"/>
              </a:ext>
            </a:extLst>
          </p:cNvPr>
          <p:cNvSpPr txBox="1"/>
          <p:nvPr/>
        </p:nvSpPr>
        <p:spPr>
          <a:xfrm>
            <a:off x="911604" y="2395170"/>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1" name="TextBox 10">
            <a:extLst>
              <a:ext uri="{FF2B5EF4-FFF2-40B4-BE49-F238E27FC236}">
                <a16:creationId xmlns:a16="http://schemas.microsoft.com/office/drawing/2014/main" id="{7DA6B998-B978-C906-3B5D-5109E574461B}"/>
              </a:ext>
            </a:extLst>
          </p:cNvPr>
          <p:cNvSpPr txBox="1"/>
          <p:nvPr/>
        </p:nvSpPr>
        <p:spPr>
          <a:xfrm>
            <a:off x="1386088" y="2413579"/>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M365Copilot.com</a:t>
            </a:r>
            <a:endParaRPr kumimoji="0" lang="en-US" sz="1765" b="0" i="0" u="none" strike="noStrike" kern="1200" cap="none" spc="0" normalizeH="0" baseline="0" noProof="0">
              <a:ln>
                <a:noFill/>
              </a:ln>
              <a:solidFill>
                <a:srgbClr val="FFFFFF"/>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endParaRPr>
          </a:p>
        </p:txBody>
      </p:sp>
      <p:pic>
        <p:nvPicPr>
          <p:cNvPr id="38" name="Picture 2" descr="Screenshot of Copilot Chat home screen on web.">
            <a:extLst>
              <a:ext uri="{FF2B5EF4-FFF2-40B4-BE49-F238E27FC236}">
                <a16:creationId xmlns:a16="http://schemas.microsoft.com/office/drawing/2014/main" id="{B352BADF-768D-967B-CEFB-A901F6DD8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957" y="2711101"/>
            <a:ext cx="3290775" cy="18525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98865F6-B0A1-F541-25E1-846BC0A91925}"/>
              </a:ext>
              <a:ext uri="{C183D7F6-B498-43B3-948B-1728B52AA6E4}">
                <adec:decorative xmlns:adec="http://schemas.microsoft.com/office/drawing/2017/decorative" val="1"/>
              </a:ext>
            </a:extLst>
          </p:cNvPr>
          <p:cNvGrpSpPr/>
          <p:nvPr/>
        </p:nvGrpSpPr>
        <p:grpSpPr>
          <a:xfrm>
            <a:off x="4275316" y="2406134"/>
            <a:ext cx="7163422" cy="2367398"/>
            <a:chOff x="765554" y="3760429"/>
            <a:chExt cx="7163422" cy="2367398"/>
          </a:xfrm>
        </p:grpSpPr>
        <p:sp>
          <p:nvSpPr>
            <p:cNvPr id="26" name="TextBox 25">
              <a:extLst>
                <a:ext uri="{FF2B5EF4-FFF2-40B4-BE49-F238E27FC236}">
                  <a16:creationId xmlns:a16="http://schemas.microsoft.com/office/drawing/2014/main" id="{4272BFC4-BAEA-7AB5-6CD1-E926990FE760}"/>
                </a:ext>
                <a:ext uri="{C183D7F6-B498-43B3-948B-1728B52AA6E4}">
                  <adec:decorative xmlns:adec="http://schemas.microsoft.com/office/drawing/2017/decorative" val="1"/>
                </a:ext>
              </a:extLst>
            </p:cNvPr>
            <p:cNvSpPr txBox="1"/>
            <p:nvPr/>
          </p:nvSpPr>
          <p:spPr>
            <a:xfrm>
              <a:off x="911023" y="376042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7" name="TextBox 26">
              <a:extLst>
                <a:ext uri="{FF2B5EF4-FFF2-40B4-BE49-F238E27FC236}">
                  <a16:creationId xmlns:a16="http://schemas.microsoft.com/office/drawing/2014/main" id="{F588E4DC-C427-0ECA-77DA-ADE6B97EE686}"/>
                </a:ext>
              </a:extLst>
            </p:cNvPr>
            <p:cNvSpPr txBox="1"/>
            <p:nvPr/>
          </p:nvSpPr>
          <p:spPr>
            <a:xfrm>
              <a:off x="1403904" y="377173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Teams app*</a:t>
              </a:r>
            </a:p>
          </p:txBody>
        </p:sp>
        <p:sp>
          <p:nvSpPr>
            <p:cNvPr id="20" name="TextBox 19">
              <a:extLst>
                <a:ext uri="{FF2B5EF4-FFF2-40B4-BE49-F238E27FC236}">
                  <a16:creationId xmlns:a16="http://schemas.microsoft.com/office/drawing/2014/main" id="{1EF10BCC-FB8B-DE0B-3B36-32F06CAABEAC}"/>
                </a:ext>
                <a:ext uri="{C183D7F6-B498-43B3-948B-1728B52AA6E4}">
                  <adec:decorative xmlns:adec="http://schemas.microsoft.com/office/drawing/2017/decorative" val="1"/>
                </a:ext>
              </a:extLst>
            </p:cNvPr>
            <p:cNvSpPr txBox="1"/>
            <p:nvPr/>
          </p:nvSpPr>
          <p:spPr>
            <a:xfrm>
              <a:off x="4475143" y="377173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grpSp>
          <p:nvGrpSpPr>
            <p:cNvPr id="28" name="Group 27" descr="Screenshot of Copilot Chat in Teams">
              <a:extLst>
                <a:ext uri="{FF2B5EF4-FFF2-40B4-BE49-F238E27FC236}">
                  <a16:creationId xmlns:a16="http://schemas.microsoft.com/office/drawing/2014/main" id="{C636AC71-861B-1516-458F-E46CAED98CBD}"/>
                </a:ext>
                <a:ext uri="{C183D7F6-B498-43B3-948B-1728B52AA6E4}">
                  <adec:decorative xmlns:adec="http://schemas.microsoft.com/office/drawing/2017/decorative" val="0"/>
                </a:ext>
              </a:extLst>
            </p:cNvPr>
            <p:cNvGrpSpPr/>
            <p:nvPr/>
          </p:nvGrpSpPr>
          <p:grpSpPr>
            <a:xfrm>
              <a:off x="765554" y="4013743"/>
              <a:ext cx="3581711" cy="2114084"/>
              <a:chOff x="4305142" y="4151379"/>
              <a:chExt cx="3581711" cy="2114084"/>
            </a:xfrm>
          </p:grpSpPr>
          <p:pic>
            <p:nvPicPr>
              <p:cNvPr id="29" name="Picture 28" descr="A screenshot of a computer&#10;&#10;Description automatically generated">
                <a:extLst>
                  <a:ext uri="{FF2B5EF4-FFF2-40B4-BE49-F238E27FC236}">
                    <a16:creationId xmlns:a16="http://schemas.microsoft.com/office/drawing/2014/main" id="{1D9B99DC-390D-AAA8-0C6E-491A13267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30" name="Picture 29" descr="A screenshot of a computer&#10;&#10;Description automatically generated">
                <a:extLst>
                  <a:ext uri="{FF2B5EF4-FFF2-40B4-BE49-F238E27FC236}">
                    <a16:creationId xmlns:a16="http://schemas.microsoft.com/office/drawing/2014/main" id="{8BEFD1FD-39CE-05C8-E828-1D6A2F4F7E92}"/>
                  </a:ext>
                </a:extLst>
              </p:cNvPr>
              <p:cNvPicPr>
                <a:picLocks noChangeAspect="1"/>
              </p:cNvPicPr>
              <p:nvPr/>
            </p:nvPicPr>
            <p:blipFill>
              <a:blip r:embed="rId7">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sp>
          <p:nvSpPr>
            <p:cNvPr id="21" name="TextBox 20">
              <a:extLst>
                <a:ext uri="{FF2B5EF4-FFF2-40B4-BE49-F238E27FC236}">
                  <a16:creationId xmlns:a16="http://schemas.microsoft.com/office/drawing/2014/main" id="{D553406B-01CB-F583-0C89-30D423F94227}"/>
                </a:ext>
              </a:extLst>
            </p:cNvPr>
            <p:cNvSpPr txBox="1"/>
            <p:nvPr/>
          </p:nvSpPr>
          <p:spPr>
            <a:xfrm>
              <a:off x="4968024" y="378304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Outlook app*</a:t>
              </a:r>
            </a:p>
          </p:txBody>
        </p:sp>
        <p:grpSp>
          <p:nvGrpSpPr>
            <p:cNvPr id="22" name="Group 21" descr="Screenshot of Copilot Chat in Outlook">
              <a:extLst>
                <a:ext uri="{FF2B5EF4-FFF2-40B4-BE49-F238E27FC236}">
                  <a16:creationId xmlns:a16="http://schemas.microsoft.com/office/drawing/2014/main" id="{1F5899E1-AA9D-4066-70E5-DD52F53521E3}"/>
                </a:ext>
                <a:ext uri="{C183D7F6-B498-43B3-948B-1728B52AA6E4}">
                  <adec:decorative xmlns:adec="http://schemas.microsoft.com/office/drawing/2017/decorative" val="0"/>
                </a:ext>
              </a:extLst>
            </p:cNvPr>
            <p:cNvGrpSpPr/>
            <p:nvPr/>
          </p:nvGrpSpPr>
          <p:grpSpPr>
            <a:xfrm>
              <a:off x="4347265" y="4013744"/>
              <a:ext cx="3581711" cy="2114083"/>
              <a:chOff x="246791" y="4151379"/>
              <a:chExt cx="3581711" cy="2114083"/>
            </a:xfrm>
          </p:grpSpPr>
          <p:pic>
            <p:nvPicPr>
              <p:cNvPr id="23" name="Picture 22" descr="A screenshot of a computer&#10;&#10;Description automatically generated">
                <a:extLst>
                  <a:ext uri="{FF2B5EF4-FFF2-40B4-BE49-F238E27FC236}">
                    <a16:creationId xmlns:a16="http://schemas.microsoft.com/office/drawing/2014/main" id="{A918152E-CFBC-C0FE-3A4F-66E96683DD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24" name="Picture 23" descr="A screenshot of a computer&#10;&#10;Description automatically generated">
                <a:extLst>
                  <a:ext uri="{FF2B5EF4-FFF2-40B4-BE49-F238E27FC236}">
                    <a16:creationId xmlns:a16="http://schemas.microsoft.com/office/drawing/2014/main" id="{87641D3A-1FC5-F364-48FC-485F61D3F2C3}"/>
                  </a:ext>
                </a:extLst>
              </p:cNvPr>
              <p:cNvPicPr>
                <a:picLocks noChangeAspect="1"/>
              </p:cNvPicPr>
              <p:nvPr/>
            </p:nvPicPr>
            <p:blipFill>
              <a:blip r:embed="rId7">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grpSp>
      <p:sp>
        <p:nvSpPr>
          <p:cNvPr id="16" name="TextBox 15">
            <a:extLst>
              <a:ext uri="{FF2B5EF4-FFF2-40B4-BE49-F238E27FC236}">
                <a16:creationId xmlns:a16="http://schemas.microsoft.com/office/drawing/2014/main" id="{1AAD456C-72A4-B7A1-C0CF-572860A19AAF}"/>
              </a:ext>
            </a:extLst>
          </p:cNvPr>
          <p:cNvSpPr txBox="1"/>
          <p:nvPr/>
        </p:nvSpPr>
        <p:spPr>
          <a:xfrm>
            <a:off x="374669" y="6570292"/>
            <a:ext cx="6765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*Ensure Copilot is pinned to your left navigation across Teams, Outlook, and the Microsoft 365 app.</a:t>
            </a:r>
            <a:endPar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18815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99D3CA-D697-E0C5-5A60-A226305C01FB}"/>
              </a:ext>
            </a:extLst>
          </p:cNvPr>
          <p:cNvSpPr txBox="1">
            <a:spLocks/>
          </p:cNvSpPr>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endParaRPr lang="en-US">
              <a:solidFill>
                <a:srgbClr val="091F2C"/>
              </a:solidFill>
              <a:latin typeface="Segoe Sans Display Semibold"/>
            </a:endParaRPr>
          </a:p>
        </p:txBody>
      </p:sp>
      <p:pic>
        <p:nvPicPr>
          <p:cNvPr id="6" name="Picture 5" descr="Screenshot of the ellipses in the Teams side menu.">
            <a:extLst>
              <a:ext uri="{FF2B5EF4-FFF2-40B4-BE49-F238E27FC236}">
                <a16:creationId xmlns:a16="http://schemas.microsoft.com/office/drawing/2014/main" id="{FA703037-9571-0313-0132-9B810D3299D2}"/>
              </a:ext>
            </a:extLst>
          </p:cNvPr>
          <p:cNvPicPr>
            <a:picLocks noChangeAspect="1"/>
          </p:cNvPicPr>
          <p:nvPr/>
        </p:nvPicPr>
        <p:blipFill>
          <a:blip r:embed="rId2"/>
          <a:srcRect r="57065" b="31826"/>
          <a:stretch/>
        </p:blipFill>
        <p:spPr>
          <a:xfrm>
            <a:off x="348228" y="1717631"/>
            <a:ext cx="2819609" cy="2123522"/>
          </a:xfrm>
          <a:prstGeom prst="rect">
            <a:avLst/>
          </a:prstGeom>
        </p:spPr>
      </p:pic>
      <p:pic>
        <p:nvPicPr>
          <p:cNvPr id="8" name="Picture 7" descr="Screenshot of the app menu in the Teams sidebar.">
            <a:extLst>
              <a:ext uri="{FF2B5EF4-FFF2-40B4-BE49-F238E27FC236}">
                <a16:creationId xmlns:a16="http://schemas.microsoft.com/office/drawing/2014/main" id="{8FBC3E37-CEC7-3917-2DD8-B051CA46A48C}"/>
              </a:ext>
            </a:extLst>
          </p:cNvPr>
          <p:cNvPicPr>
            <a:picLocks noChangeAspect="1"/>
          </p:cNvPicPr>
          <p:nvPr/>
        </p:nvPicPr>
        <p:blipFill>
          <a:blip r:embed="rId3"/>
          <a:srcRect r="54623" b="22882"/>
          <a:stretch/>
        </p:blipFill>
        <p:spPr>
          <a:xfrm>
            <a:off x="3436434" y="1717631"/>
            <a:ext cx="2525670" cy="2123522"/>
          </a:xfrm>
          <a:prstGeom prst="rect">
            <a:avLst/>
          </a:prstGeom>
        </p:spPr>
      </p:pic>
      <p:pic>
        <p:nvPicPr>
          <p:cNvPr id="10" name="Picture 9" descr="Screenshot of Copilot in the Teams sidebar.">
            <a:extLst>
              <a:ext uri="{FF2B5EF4-FFF2-40B4-BE49-F238E27FC236}">
                <a16:creationId xmlns:a16="http://schemas.microsoft.com/office/drawing/2014/main" id="{C6EEBEBE-1C15-AB90-7013-8DE5DC8A3800}"/>
              </a:ext>
            </a:extLst>
          </p:cNvPr>
          <p:cNvPicPr>
            <a:picLocks noChangeAspect="1"/>
          </p:cNvPicPr>
          <p:nvPr/>
        </p:nvPicPr>
        <p:blipFill>
          <a:blip r:embed="rId4"/>
          <a:srcRect r="56264" b="31849"/>
          <a:stretch/>
        </p:blipFill>
        <p:spPr>
          <a:xfrm>
            <a:off x="6275419" y="1733186"/>
            <a:ext cx="2600790" cy="2123522"/>
          </a:xfrm>
          <a:prstGeom prst="rect">
            <a:avLst/>
          </a:prstGeom>
        </p:spPr>
      </p:pic>
      <p:pic>
        <p:nvPicPr>
          <p:cNvPr id="12" name="Picture 11" descr="Screenshot of the pin option for apps on the Teams sidebar.">
            <a:extLst>
              <a:ext uri="{FF2B5EF4-FFF2-40B4-BE49-F238E27FC236}">
                <a16:creationId xmlns:a16="http://schemas.microsoft.com/office/drawing/2014/main" id="{07A12772-250E-19BE-2642-E8DB88B40335}"/>
              </a:ext>
            </a:extLst>
          </p:cNvPr>
          <p:cNvPicPr>
            <a:picLocks noChangeAspect="1"/>
          </p:cNvPicPr>
          <p:nvPr/>
        </p:nvPicPr>
        <p:blipFill>
          <a:blip r:embed="rId5"/>
          <a:srcRect/>
          <a:stretch/>
        </p:blipFill>
        <p:spPr>
          <a:xfrm>
            <a:off x="9277494" y="1733186"/>
            <a:ext cx="2452629" cy="2123522"/>
          </a:xfrm>
          <a:prstGeom prst="rect">
            <a:avLst/>
          </a:prstGeom>
        </p:spPr>
      </p:pic>
      <p:sp>
        <p:nvSpPr>
          <p:cNvPr id="13" name="Rectangle: Rounded Corners 12">
            <a:extLst>
              <a:ext uri="{FF2B5EF4-FFF2-40B4-BE49-F238E27FC236}">
                <a16:creationId xmlns:a16="http://schemas.microsoft.com/office/drawing/2014/main" id="{E12F7A86-0A49-9ED2-358C-BF43E2D36260}"/>
              </a:ext>
            </a:extLst>
          </p:cNvPr>
          <p:cNvSpPr/>
          <p:nvPr/>
        </p:nvSpPr>
        <p:spPr bwMode="auto">
          <a:xfrm>
            <a:off x="474997" y="4069491"/>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1. Select the ellipses in the left sidebar in the Teams app to open the app library.</a:t>
            </a:r>
          </a:p>
        </p:txBody>
      </p:sp>
      <p:sp>
        <p:nvSpPr>
          <p:cNvPr id="14" name="Rectangle: Rounded Corners 13">
            <a:extLst>
              <a:ext uri="{FF2B5EF4-FFF2-40B4-BE49-F238E27FC236}">
                <a16:creationId xmlns:a16="http://schemas.microsoft.com/office/drawing/2014/main" id="{E235910D-686B-7CA9-A54F-7923747532D3}"/>
              </a:ext>
            </a:extLst>
          </p:cNvPr>
          <p:cNvSpPr/>
          <p:nvPr/>
        </p:nvSpPr>
        <p:spPr bwMode="auto">
          <a:xfrm>
            <a:off x="3389101" y="4069491"/>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dirty="0">
                <a:solidFill>
                  <a:sysClr val="windowText" lastClr="000000"/>
                </a:solidFill>
                <a:ea typeface="Segoe UI" pitchFamily="34" charset="0"/>
                <a:cs typeface="Segoe UI" pitchFamily="34" charset="0"/>
              </a:rPr>
              <a:t>2. Select Copilot to open Copilot Chat. Or, type Copilot in the search bar.</a:t>
            </a:r>
          </a:p>
        </p:txBody>
      </p:sp>
      <p:sp>
        <p:nvSpPr>
          <p:cNvPr id="15" name="Rectangle: Rounded Corners 14">
            <a:extLst>
              <a:ext uri="{FF2B5EF4-FFF2-40B4-BE49-F238E27FC236}">
                <a16:creationId xmlns:a16="http://schemas.microsoft.com/office/drawing/2014/main" id="{6101AD06-1EBD-3F9E-50FB-72E50754C15C}"/>
              </a:ext>
            </a:extLst>
          </p:cNvPr>
          <p:cNvSpPr/>
          <p:nvPr/>
        </p:nvSpPr>
        <p:spPr bwMode="auto">
          <a:xfrm>
            <a:off x="6303205" y="4081084"/>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3. Right click on Copilot in the left sidebar in the Teams app.</a:t>
            </a:r>
          </a:p>
        </p:txBody>
      </p:sp>
      <p:sp>
        <p:nvSpPr>
          <p:cNvPr id="16" name="Rectangle: Rounded Corners 15">
            <a:extLst>
              <a:ext uri="{FF2B5EF4-FFF2-40B4-BE49-F238E27FC236}">
                <a16:creationId xmlns:a16="http://schemas.microsoft.com/office/drawing/2014/main" id="{97912C56-8F5F-88CB-0F94-D12C54BA573D}"/>
              </a:ext>
            </a:extLst>
          </p:cNvPr>
          <p:cNvSpPr/>
          <p:nvPr/>
        </p:nvSpPr>
        <p:spPr bwMode="auto">
          <a:xfrm>
            <a:off x="9217308" y="4085967"/>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4. Select “Pin” to pin Copilot Chat to the sidebar for easy access.</a:t>
            </a:r>
          </a:p>
        </p:txBody>
      </p:sp>
      <p:sp>
        <p:nvSpPr>
          <p:cNvPr id="17" name="Rectangle 16">
            <a:extLst>
              <a:ext uri="{FF2B5EF4-FFF2-40B4-BE49-F238E27FC236}">
                <a16:creationId xmlns:a16="http://schemas.microsoft.com/office/drawing/2014/main" id="{FC7865F8-4844-C157-A06F-9F633F963325}"/>
              </a:ext>
              <a:ext uri="{C183D7F6-B498-43B3-948B-1728B52AA6E4}">
                <adec:decorative xmlns:adec="http://schemas.microsoft.com/office/drawing/2017/decorative" val="1"/>
              </a:ext>
            </a:extLst>
          </p:cNvPr>
          <p:cNvSpPr/>
          <p:nvPr/>
        </p:nvSpPr>
        <p:spPr bwMode="auto">
          <a:xfrm>
            <a:off x="329514" y="2951483"/>
            <a:ext cx="247693" cy="2636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77EB4A1E-E780-50CD-4727-F3F745A9027F}"/>
              </a:ext>
              <a:ext uri="{C183D7F6-B498-43B3-948B-1728B52AA6E4}">
                <adec:decorative xmlns:adec="http://schemas.microsoft.com/office/drawing/2017/decorative" val="1"/>
              </a:ext>
            </a:extLst>
          </p:cNvPr>
          <p:cNvSpPr/>
          <p:nvPr/>
        </p:nvSpPr>
        <p:spPr bwMode="auto">
          <a:xfrm>
            <a:off x="4364803" y="2316352"/>
            <a:ext cx="306051" cy="325719"/>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5991CB2-191D-ED01-E59F-76E382D1DDBC}"/>
              </a:ext>
              <a:ext uri="{C183D7F6-B498-43B3-948B-1728B52AA6E4}">
                <adec:decorative xmlns:adec="http://schemas.microsoft.com/office/drawing/2017/decorative" val="1"/>
              </a:ext>
            </a:extLst>
          </p:cNvPr>
          <p:cNvSpPr/>
          <p:nvPr/>
        </p:nvSpPr>
        <p:spPr bwMode="auto">
          <a:xfrm>
            <a:off x="6239542" y="3083288"/>
            <a:ext cx="326015" cy="346966"/>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8109AF4-3990-97FD-F076-CF3CA56E9AF3}"/>
              </a:ext>
              <a:ext uri="{C183D7F6-B498-43B3-948B-1728B52AA6E4}">
                <adec:decorative xmlns:adec="http://schemas.microsoft.com/office/drawing/2017/decorative" val="1"/>
              </a:ext>
            </a:extLst>
          </p:cNvPr>
          <p:cNvSpPr/>
          <p:nvPr/>
        </p:nvSpPr>
        <p:spPr bwMode="auto">
          <a:xfrm>
            <a:off x="9702530" y="3232057"/>
            <a:ext cx="726573" cy="2636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B2D35340-6C80-3F7E-1AE7-830A3A91678A}"/>
              </a:ext>
            </a:extLst>
          </p:cNvPr>
          <p:cNvSpPr>
            <a:spLocks noGrp="1"/>
          </p:cNvSpPr>
          <p:nvPr>
            <p:ph type="title" idx="4294967295"/>
          </p:nvPr>
        </p:nvSpPr>
        <p:spPr>
          <a:xfrm>
            <a:off x="348228" y="553129"/>
            <a:ext cx="11018520" cy="553998"/>
          </a:xfrm>
        </p:spPr>
        <p:txBody>
          <a:bodyPr/>
          <a:lstStyle/>
          <a:p>
            <a:r>
              <a:rPr lang="en-US">
                <a:solidFill>
                  <a:srgbClr val="091F2C"/>
                </a:solidFill>
                <a:latin typeface="Segoe Sans Display Semibold"/>
              </a:rPr>
              <a:t>Pin Copilot Chat in your Teams app</a:t>
            </a:r>
            <a:endParaRPr lang="en-US"/>
          </a:p>
        </p:txBody>
      </p:sp>
    </p:spTree>
    <p:extLst>
      <p:ext uri="{BB962C8B-B14F-4D97-AF65-F5344CB8AC3E}">
        <p14:creationId xmlns:p14="http://schemas.microsoft.com/office/powerpoint/2010/main" val="2033538220"/>
      </p:ext>
    </p:extLst>
  </p:cSld>
  <p:clrMapOvr>
    <a:masterClrMapping/>
  </p:clrMapOvr>
  <p:transition>
    <p:fade/>
  </p:transition>
</p:sld>
</file>

<file path=ppt/theme/theme1.xml><?xml version="1.0" encoding="utf-8"?>
<a:theme xmlns:a="http://schemas.openxmlformats.org/drawingml/2006/main" name="MAIN Template">
  <a:themeElements>
    <a:clrScheme name="Custom 75">
      <a:dk1>
        <a:srgbClr val="000000"/>
      </a:dk1>
      <a:lt1>
        <a:srgbClr val="FFFFFF"/>
      </a:lt1>
      <a:dk2>
        <a:srgbClr val="243A5E"/>
      </a:dk2>
      <a:lt2>
        <a:srgbClr val="E6E6E6"/>
      </a:lt2>
      <a:accent1>
        <a:srgbClr val="0078D4"/>
      </a:accent1>
      <a:accent2>
        <a:srgbClr val="243A5E"/>
      </a:accent2>
      <a:accent3>
        <a:srgbClr val="50E6FF"/>
      </a:accent3>
      <a:accent4>
        <a:srgbClr val="8661C5"/>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Microsoft Inspire 16:9 Template Dark">
  <a:themeElements>
    <a:clrScheme name="Custom 117">
      <a:dk1>
        <a:srgbClr val="091F2C"/>
      </a:dk1>
      <a:lt1>
        <a:srgbClr val="FFFFFF"/>
      </a:lt1>
      <a:dk2>
        <a:srgbClr val="225B62"/>
      </a:dk2>
      <a:lt2>
        <a:srgbClr val="E8E6DF"/>
      </a:lt2>
      <a:accent1>
        <a:srgbClr val="49C5B1"/>
      </a:accent1>
      <a:accent2>
        <a:srgbClr val="B9DCD2"/>
      </a:accent2>
      <a:accent3>
        <a:srgbClr val="FFB900"/>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ECE52CAF-61EF-44AA-9A17-FE6131A745BB}"/>
    </a:ext>
  </a:extLst>
</a:theme>
</file>

<file path=ppt/theme/theme4.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5.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6.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f999e54-2bb7-4d3e-98ea-4d068e0776c8">
      <Terms xmlns="http://schemas.microsoft.com/office/infopath/2007/PartnerControls"/>
    </lcf76f155ced4ddcb4097134ff3c332f>
    <TaxCatchAll xmlns="81b978aa-f708-4b9a-bb08-4a0c5682ef61" xsi:nil="true"/>
    <MediaLengthInSeconds xmlns="9f999e54-2bb7-4d3e-98ea-4d068e0776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8E4635F6FDE443B4932A463991D546" ma:contentTypeVersion="15" ma:contentTypeDescription="Create a new document." ma:contentTypeScope="" ma:versionID="57954eea12f700a053fd51ff20e9ca5b">
  <xsd:schema xmlns:xsd="http://www.w3.org/2001/XMLSchema" xmlns:xs="http://www.w3.org/2001/XMLSchema" xmlns:p="http://schemas.microsoft.com/office/2006/metadata/properties" xmlns:ns1="http://schemas.microsoft.com/sharepoint/v3" xmlns:ns2="9f999e54-2bb7-4d3e-98ea-4d068e0776c8" xmlns:ns3="81b978aa-f708-4b9a-bb08-4a0c5682ef61" targetNamespace="http://schemas.microsoft.com/office/2006/metadata/properties" ma:root="true" ma:fieldsID="e4fa65b32ef6345f1de864de5c2df3bb" ns1:_="" ns2:_="" ns3:_="">
    <xsd:import namespace="http://schemas.microsoft.com/sharepoint/v3"/>
    <xsd:import namespace="9f999e54-2bb7-4d3e-98ea-4d068e0776c8"/>
    <xsd:import namespace="81b978aa-f708-4b9a-bb08-4a0c5682ef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99e54-2bb7-4d3e-98ea-4d068e077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978aa-f708-4b9a-bb08-4a0c5682ef6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3d9b0ef-f47e-49c2-ab2e-e36ac6c1e459}" ma:internalName="TaxCatchAll" ma:showField="CatchAllData" ma:web="81b978aa-f708-4b9a-bb08-4a0c5682ef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5DAF2E-445B-4729-82EE-D26E5AA1E62E}">
  <ds:schemaRefs>
    <ds:schemaRef ds:uri="http://schemas.microsoft.com/sharepoint/v3/contenttype/forms"/>
  </ds:schemaRefs>
</ds:datastoreItem>
</file>

<file path=customXml/itemProps2.xml><?xml version="1.0" encoding="utf-8"?>
<ds:datastoreItem xmlns:ds="http://schemas.openxmlformats.org/officeDocument/2006/customXml" ds:itemID="{C7BAB43F-C0A0-401E-8FF2-072A56A15D05}">
  <ds:schemaRefs>
    <ds:schemaRef ds:uri="http://schemas.microsoft.com/office/infopath/2007/PartnerControls"/>
    <ds:schemaRef ds:uri="http://schemas.microsoft.com/office/2006/metadata/properties"/>
    <ds:schemaRef ds:uri="81b978aa-f708-4b9a-bb08-4a0c5682ef61"/>
    <ds:schemaRef ds:uri="http://schemas.microsoft.com/sharepoint/v3"/>
    <ds:schemaRef ds:uri="http://purl.org/dc/dcmitype/"/>
    <ds:schemaRef ds:uri="http://www.w3.org/XML/1998/namespace"/>
    <ds:schemaRef ds:uri="9f999e54-2bb7-4d3e-98ea-4d068e0776c8"/>
    <ds:schemaRef ds:uri="http://purl.org/dc/terms/"/>
    <ds:schemaRef ds:uri="http://purl.org/dc/elements/1.1/"/>
    <ds:schemaRef ds:uri="http://schemas.microsoft.com/office/2006/documentManagement/types"/>
    <ds:schemaRef ds:uri="http://schemas.openxmlformats.org/package/2006/metadata/core-properties"/>
  </ds:schemaRefs>
</ds:datastoreItem>
</file>

<file path=customXml/itemProps3.xml><?xml version="1.0" encoding="utf-8"?>
<ds:datastoreItem xmlns:ds="http://schemas.openxmlformats.org/officeDocument/2006/customXml" ds:itemID="{27369C50-7BC7-4289-AD55-EE007BF7B243}">
  <ds:schemaRefs>
    <ds:schemaRef ds:uri="81b978aa-f708-4b9a-bb08-4a0c5682ef61"/>
    <ds:schemaRef ds:uri="9f999e54-2bb7-4d3e-98ea-4d068e077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1740</Words>
  <Application>Microsoft Office PowerPoint</Application>
  <PresentationFormat>Widescreen</PresentationFormat>
  <Paragraphs>162</Paragraphs>
  <Slides>14</Slides>
  <Notes>2</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14</vt:i4>
      </vt:variant>
    </vt:vector>
  </HeadingPairs>
  <TitlesOfParts>
    <vt:vector size="35" baseType="lpstr">
      <vt:lpstr>Aptos</vt:lpstr>
      <vt:lpstr>Arial</vt:lpstr>
      <vt:lpstr>Consolas</vt:lpstr>
      <vt:lpstr>Courier New</vt:lpstr>
      <vt:lpstr>Segoe Sans Display</vt:lpstr>
      <vt:lpstr>Segoe Sans Display Semibold</vt:lpstr>
      <vt:lpstr>Segoe UI</vt:lpstr>
      <vt:lpstr>Segoe UI </vt:lpstr>
      <vt:lpstr>Segoe UI Light</vt:lpstr>
      <vt:lpstr>Segoe UI Semibold</vt:lpstr>
      <vt:lpstr>Segoe UI semibold(Body)</vt:lpstr>
      <vt:lpstr>Segoe UI Semilight</vt:lpstr>
      <vt:lpstr>Segoe UI Variable Display </vt:lpstr>
      <vt:lpstr>Segoe UI Variable Display Semibold</vt:lpstr>
      <vt:lpstr>Wingdings</vt:lpstr>
      <vt:lpstr>MAIN Template</vt:lpstr>
      <vt:lpstr>1_Microsoft 365 Template</vt:lpstr>
      <vt:lpstr>Microsoft Inspire 16:9 Template Dark</vt:lpstr>
      <vt:lpstr>1_Microsoft 365 Template</vt:lpstr>
      <vt:lpstr>LIGHT MODE</vt:lpstr>
      <vt:lpstr>Microsoft 365 Copilot Template</vt:lpstr>
      <vt:lpstr>Get started with Microsoft 365 Copilot Chat</vt:lpstr>
      <vt:lpstr>Sign in with your work account</vt:lpstr>
      <vt:lpstr>Get to know Copilot Chat Today!</vt:lpstr>
      <vt:lpstr>How to chat in 3 steps</vt:lpstr>
      <vt:lpstr>Writing an effective prompt</vt:lpstr>
      <vt:lpstr>Upload a file to your prompt</vt:lpstr>
      <vt:lpstr>Discover and share Copilot prompts</vt:lpstr>
      <vt:lpstr>Access Copilot Chat from where you’re working</vt:lpstr>
      <vt:lpstr>Pin Copilot Chat in your Teams app</vt:lpstr>
      <vt:lpstr>Prompt Examples - Get the answers you need</vt:lpstr>
      <vt:lpstr>Prompt Examples - Brainstorm and draft content</vt:lpstr>
      <vt:lpstr>FAQ</vt:lpstr>
      <vt:lpstr>FAQ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Copilot</dc:title>
  <dc:creator/>
  <cp:revision>2</cp:revision>
  <dcterms:created xsi:type="dcterms:W3CDTF">2024-04-09T23:40:41Z</dcterms:created>
  <dcterms:modified xsi:type="dcterms:W3CDTF">2025-06-24T14:19:45Z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0x010100198E4635F6FDE443B4932A463991D546</vt:lpwstr>
  </property>
  <property fmtid="{D5CDD505-2E9C-101B-9397-08002B2CF9AE}" pid="4" name="Order">
    <vt:lpwstr>27900.0000000000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